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43"/>
  </p:notesMasterIdLst>
  <p:sldIdLst>
    <p:sldId id="263" r:id="rId5"/>
    <p:sldId id="264" r:id="rId6"/>
    <p:sldId id="258" r:id="rId7"/>
    <p:sldId id="259" r:id="rId8"/>
    <p:sldId id="297" r:id="rId9"/>
    <p:sldId id="315" r:id="rId10"/>
    <p:sldId id="316" r:id="rId11"/>
    <p:sldId id="317" r:id="rId12"/>
    <p:sldId id="301" r:id="rId13"/>
    <p:sldId id="312" r:id="rId14"/>
    <p:sldId id="319" r:id="rId15"/>
    <p:sldId id="303" r:id="rId16"/>
    <p:sldId id="305" r:id="rId17"/>
    <p:sldId id="310" r:id="rId18"/>
    <p:sldId id="321" r:id="rId19"/>
    <p:sldId id="322" r:id="rId20"/>
    <p:sldId id="320" r:id="rId21"/>
    <p:sldId id="299" r:id="rId22"/>
    <p:sldId id="300" r:id="rId23"/>
    <p:sldId id="314" r:id="rId24"/>
    <p:sldId id="326" r:id="rId25"/>
    <p:sldId id="313" r:id="rId26"/>
    <p:sldId id="306" r:id="rId27"/>
    <p:sldId id="324" r:id="rId28"/>
    <p:sldId id="327" r:id="rId29"/>
    <p:sldId id="308" r:id="rId30"/>
    <p:sldId id="328" r:id="rId31"/>
    <p:sldId id="333" r:id="rId32"/>
    <p:sldId id="334" r:id="rId33"/>
    <p:sldId id="335" r:id="rId34"/>
    <p:sldId id="336" r:id="rId35"/>
    <p:sldId id="337" r:id="rId36"/>
    <p:sldId id="338" r:id="rId37"/>
    <p:sldId id="330" r:id="rId38"/>
    <p:sldId id="329" r:id="rId39"/>
    <p:sldId id="331" r:id="rId40"/>
    <p:sldId id="332" r:id="rId41"/>
    <p:sldId id="325" r:id="rId42"/>
  </p:sldIdLst>
  <p:sldSz cx="9144000" cy="5143500" type="screen16x9"/>
  <p:notesSz cx="6858000" cy="9144000"/>
  <p:embeddedFontLs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Nunito" pitchFamily="2" charset="0"/>
      <p:regular r:id="rId48"/>
      <p:bold r:id="rId49"/>
      <p:italic r:id="rId50"/>
      <p:boldItalic r:id="rId51"/>
    </p:embeddedFont>
    <p:embeddedFont>
      <p:font typeface="Raleway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591591C-3D99-4652-8B07-20366EABFC39}">
          <p14:sldIdLst>
            <p14:sldId id="263"/>
            <p14:sldId id="264"/>
            <p14:sldId id="258"/>
            <p14:sldId id="259"/>
            <p14:sldId id="297"/>
            <p14:sldId id="315"/>
            <p14:sldId id="316"/>
            <p14:sldId id="317"/>
            <p14:sldId id="301"/>
            <p14:sldId id="312"/>
            <p14:sldId id="319"/>
            <p14:sldId id="303"/>
            <p14:sldId id="305"/>
            <p14:sldId id="310"/>
            <p14:sldId id="321"/>
            <p14:sldId id="322"/>
            <p14:sldId id="320"/>
            <p14:sldId id="299"/>
            <p14:sldId id="300"/>
            <p14:sldId id="314"/>
            <p14:sldId id="326"/>
            <p14:sldId id="313"/>
            <p14:sldId id="306"/>
            <p14:sldId id="324"/>
            <p14:sldId id="327"/>
            <p14:sldId id="308"/>
            <p14:sldId id="328"/>
            <p14:sldId id="333"/>
            <p14:sldId id="334"/>
            <p14:sldId id="335"/>
            <p14:sldId id="336"/>
            <p14:sldId id="337"/>
            <p14:sldId id="338"/>
            <p14:sldId id="330"/>
            <p14:sldId id="329"/>
            <p14:sldId id="331"/>
            <p14:sldId id="332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BFF"/>
    <a:srgbClr val="ECEBEA"/>
    <a:srgbClr val="F8F8F8"/>
    <a:srgbClr val="97C2DA"/>
    <a:srgbClr val="96C2DA"/>
    <a:srgbClr val="80B6D3"/>
    <a:srgbClr val="030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5990A-A6C1-46FA-99BB-B642779B96D2}" v="32" dt="2024-02-14T23:57:54.657"/>
  </p1510:revLst>
</p1510:revInfo>
</file>

<file path=ppt/tableStyles.xml><?xml version="1.0" encoding="utf-8"?>
<a:tblStyleLst xmlns:a="http://schemas.openxmlformats.org/drawingml/2006/main" def="{F22AFB39-B2C1-4542-98C5-688BC6B59D90}">
  <a:tblStyle styleId="{F22AFB39-B2C1-4542-98C5-688BC6B59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78DF84-D076-4F1A-BF09-A7BCCF8EED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9ABC827-45F7-EC33-3190-813FA8D8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CE681561-A6EF-9551-1D5E-64D274E3F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7AA7A2D2-60F4-E4CD-B185-08D881058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5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80014A94-5236-DA84-5BC4-6D024E1F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1E0BEE4E-DFA0-30E1-E781-068695F4E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E54C6763-D9CA-BFD7-392C-07447D526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42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05296FA-E6B0-2069-B435-FD6AEC03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2EFF1BB6-BD1A-44F6-B57B-D1E817708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7257FD7E-FD5C-56CD-0C80-C084F2891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66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7EF2DFC-CB45-A25A-9DF1-69502023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FF7A886F-658A-D293-A78B-FBC933E41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6BBED9D5-CE7F-6BFB-F690-739D71D4A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8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9C645FE2-92E5-EAA6-CC89-D3732B23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8A641206-D42D-7876-2D41-E8AC09362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804C804D-1FBE-A608-3B1A-EC9F9EFE4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305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DB634F8F-685B-DAF7-E53D-35B02B95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8063C73D-EF0F-178F-2FC2-826A16721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F5D26BD-8AEC-FE92-B7B7-0275351AD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47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3C21605-9CFB-BA94-A93F-2EBC9C11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60C4100B-C663-437C-62CD-D3F3A0C3F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6392DBB-1818-E719-2609-2ECCE987F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038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9202E7D-6473-3E48-D3D1-04EADE8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4F2A5AD4-5D4A-C41C-F622-BDA9AD666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C716572-FE40-1ADC-8F11-3F09F79E1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99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273E02A9-3BFF-9AB5-DEE2-498E6B36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7CB9550F-9E09-09F5-1785-3A63A9D50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57CE1822-BA31-C4A0-5FDF-F463CED06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06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D9D949D5-8052-EACF-B518-241B0313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DEEA6A52-36F8-4DC7-E835-3CF1909232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65D7CA3-6BB8-AB3A-1680-3C35D9468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0517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457CBC4B-C215-AB31-72EB-154F3ABD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0453E62-7A4D-1233-65CF-903E213A3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852A7CC-1ADF-28C0-6B05-71DB57401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437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B493076-9318-7AB9-466D-41D58C12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0775DF3-9AEE-4955-ECDB-C74CCE19C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04B0F004-99AD-C0E8-3CD1-AB4FC385E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459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B89D028-D2A2-81E8-71C2-13A8516D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DB88BE26-1B4E-6695-BB51-4A50D2E74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12F6530-2413-969F-9297-721989E02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A775211-A619-FCBA-7D5C-79F6972B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362FBBE2-294D-7D6D-B40D-E1DE5C815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3163C0C-3780-403A-69E0-213F11857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848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125C1D5E-D19B-3CC1-7F4A-0A0AC799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72272077-A833-B7FB-C49A-3FAF1A2D6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AA98CF0B-9DD8-E037-AD9E-A27265E70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14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7FE25EFE-D915-7AC1-597B-7CA1D4FC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44010169-968C-AB58-F19E-58F46DD057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EC4F57A8-C5EE-D306-83C1-D890F99D0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661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B33C90FB-1410-9B0E-D466-C05F1A88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31BCBBA6-3759-CBDE-6CE9-F39C29C6D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64837ED8-5263-B776-D6FB-8542FD354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2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F9D18E0-B220-2EFF-C64C-B6860FC1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B18372E-4183-1C14-D23F-B975F4CFC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E1E67E3-0529-FC6A-7164-CF5803609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08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C5D1FC9B-3570-E7DE-871A-46B67E5F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D58EED5-AA64-AB12-5462-02B605E14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A650D03-1C98-6DF9-0576-B4CA45D0E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9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91F6C-7E75-4DDC-B2D9-B286A30E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EBD3CE-11C0-E661-A16C-610C328A8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4971C-31B2-E784-CA4F-C165AEDF7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94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EB4D8-874E-5AE1-1762-2AC041512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DBAB8E-04BA-4ED9-1544-787530135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DA687-975C-5F5A-5836-B67B24EDA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7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7FBFDE89-2D07-E537-E0F0-E517ED56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CCFCFA10-74AA-5020-C396-782ADC7B6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7B91784-B811-3DAB-E06D-7F2E8BE5D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93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57E79C7-DF37-58A6-6418-8219D2BA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4217C47-E3FD-B0FE-041C-91B9AB76B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C298C68D-54A2-0744-795A-55A32064E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68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DCB0C1B-391C-27B4-B1DD-ACCFE87F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A30BAFE5-523A-B574-50B6-55CF35B39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21F12926-56CB-891B-A074-23C372E5A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2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FF5C215-125D-AB58-D89D-15681D7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DCF6C4C-133F-7BBA-65DF-13C4AF7C0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0A8E772-623B-0140-7C6F-2F3268980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07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F2F89BCE-254F-5073-A9BB-550C2ABA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F411D1C-EDD8-986E-6AE5-45621EAF7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6C2AC1E8-A660-3F41-F13A-5514D0DF6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2855EAA-3BA4-F660-C255-93BFA9B6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0F8CA482-A7A2-2380-6D06-A23DFED5C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A5953518-7632-34C4-1405-E5AF1A642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81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-1091674" y="-102103"/>
            <a:ext cx="10708923" cy="6520319"/>
            <a:chOff x="-1091674" y="-102103"/>
            <a:chExt cx="10708923" cy="6520319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185656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 flipH="1">
            <a:off x="-650201" y="-930181"/>
            <a:ext cx="10168798" cy="6916881"/>
            <a:chOff x="-269201" y="-853981"/>
            <a:chExt cx="10168798" cy="6916881"/>
          </a:xfrm>
        </p:grpSpPr>
        <p:pic>
          <p:nvPicPr>
            <p:cNvPr id="212" name="Google Shape;212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222775" y="42047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53375" y="-3493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195181" y="-13183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7392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-386374" y="-1006381"/>
            <a:ext cx="10285971" cy="6916881"/>
            <a:chOff x="-386374" y="-1006381"/>
            <a:chExt cx="10285971" cy="6916881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86825" y="40523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181975" y="-1207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423781" y="-14707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586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 rot="10800000" flipH="1">
            <a:off x="-1167874" y="-1473703"/>
            <a:ext cx="10708923" cy="6520319"/>
            <a:chOff x="-1091674" y="-102103"/>
            <a:chExt cx="10708923" cy="6520319"/>
          </a:xfrm>
        </p:grpSpPr>
        <p:pic>
          <p:nvPicPr>
            <p:cNvPr id="65" name="Google Shape;6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-347744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1997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3419250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611852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71997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3419250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11852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470527" y="-616425"/>
            <a:ext cx="10116977" cy="5604050"/>
            <a:chOff x="-470527" y="-616425"/>
            <a:chExt cx="10116977" cy="5604050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24001" y="-6164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470527" y="48154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758425" y="1517850"/>
            <a:ext cx="3670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4758425" y="2702250"/>
            <a:ext cx="3670500" cy="92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>
            <a:spLocks noGrp="1"/>
          </p:cNvSpPr>
          <p:nvPr>
            <p:ph type="pic" idx="2"/>
          </p:nvPr>
        </p:nvSpPr>
        <p:spPr>
          <a:xfrm flipH="1">
            <a:off x="715015" y="535000"/>
            <a:ext cx="33285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4" name="Google Shape;134;p18"/>
          <p:cNvGrpSpPr/>
          <p:nvPr/>
        </p:nvGrpSpPr>
        <p:grpSpPr>
          <a:xfrm>
            <a:off x="-537083" y="-456851"/>
            <a:ext cx="10211349" cy="6040884"/>
            <a:chOff x="-537083" y="-456851"/>
            <a:chExt cx="10211349" cy="6040884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537083" y="8662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74397">
              <a:off x="8094357" y="45246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600009" flipH="1">
              <a:off x="8502142" y="-275523"/>
              <a:ext cx="990796" cy="9907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1354808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2"/>
          </p:nvPr>
        </p:nvSpPr>
        <p:spPr>
          <a:xfrm>
            <a:off x="1354809" y="1631285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3"/>
          </p:nvPr>
        </p:nvSpPr>
        <p:spPr>
          <a:xfrm>
            <a:off x="4855792" y="1631285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1354809" y="3272163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5"/>
          </p:nvPr>
        </p:nvSpPr>
        <p:spPr>
          <a:xfrm>
            <a:off x="4855792" y="3272163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1354808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7"/>
          </p:nvPr>
        </p:nvSpPr>
        <p:spPr>
          <a:xfrm>
            <a:off x="4855790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8"/>
          </p:nvPr>
        </p:nvSpPr>
        <p:spPr>
          <a:xfrm>
            <a:off x="4855790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-1003927" y="143825"/>
            <a:ext cx="10236915" cy="4814224"/>
            <a:chOff x="-1003927" y="143825"/>
            <a:chExt cx="10236915" cy="4814224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17074" y="39703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146875" y="2209712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003927" y="143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1119896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2"/>
          </p:nvPr>
        </p:nvSpPr>
        <p:spPr>
          <a:xfrm>
            <a:off x="3556205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3"/>
          </p:nvPr>
        </p:nvSpPr>
        <p:spPr>
          <a:xfrm>
            <a:off x="1118996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4"/>
          </p:nvPr>
        </p:nvSpPr>
        <p:spPr>
          <a:xfrm>
            <a:off x="3555300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5"/>
          </p:nvPr>
        </p:nvSpPr>
        <p:spPr>
          <a:xfrm>
            <a:off x="5992504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6"/>
          </p:nvPr>
        </p:nvSpPr>
        <p:spPr>
          <a:xfrm>
            <a:off x="5992500" y="3273488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7"/>
          </p:nvPr>
        </p:nvSpPr>
        <p:spPr>
          <a:xfrm>
            <a:off x="1118996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8"/>
          </p:nvPr>
        </p:nvSpPr>
        <p:spPr>
          <a:xfrm>
            <a:off x="3555305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9"/>
          </p:nvPr>
        </p:nvSpPr>
        <p:spPr>
          <a:xfrm>
            <a:off x="5991604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3"/>
          </p:nvPr>
        </p:nvSpPr>
        <p:spPr>
          <a:xfrm>
            <a:off x="1118996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4"/>
          </p:nvPr>
        </p:nvSpPr>
        <p:spPr>
          <a:xfrm>
            <a:off x="3555305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5"/>
          </p:nvPr>
        </p:nvSpPr>
        <p:spPr>
          <a:xfrm>
            <a:off x="5991604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-562037" y="-768825"/>
            <a:ext cx="10243366" cy="6276659"/>
            <a:chOff x="-562037" y="-768825"/>
            <a:chExt cx="10243366" cy="6276659"/>
          </a:xfrm>
        </p:grpSpPr>
        <p:pic>
          <p:nvPicPr>
            <p:cNvPr id="198" name="Google Shape;19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9999" flipH="1">
              <a:off x="8579201" y="3860926"/>
              <a:ext cx="990791" cy="990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31874" y="-7688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4397" flipH="1">
              <a:off x="-481525" y="44484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69" r:id="rId8"/>
    <p:sldLayoutId id="2147483670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64;p30">
            <a:extLst>
              <a:ext uri="{FF2B5EF4-FFF2-40B4-BE49-F238E27FC236}">
                <a16:creationId xmlns:a16="http://schemas.microsoft.com/office/drawing/2014/main" id="{345DF28D-A35C-DBDF-29B5-94FCB6EAD1EA}"/>
              </a:ext>
            </a:extLst>
          </p:cNvPr>
          <p:cNvSpPr txBox="1">
            <a:spLocks/>
          </p:cNvSpPr>
          <p:nvPr/>
        </p:nvSpPr>
        <p:spPr>
          <a:xfrm>
            <a:off x="4572000" y="1372710"/>
            <a:ext cx="3670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4400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ReMind</a:t>
            </a:r>
          </a:p>
        </p:txBody>
      </p:sp>
      <p:sp>
        <p:nvSpPr>
          <p:cNvPr id="32" name="Google Shape;464;p30">
            <a:extLst>
              <a:ext uri="{FF2B5EF4-FFF2-40B4-BE49-F238E27FC236}">
                <a16:creationId xmlns:a16="http://schemas.microsoft.com/office/drawing/2014/main" id="{A6DCFABF-4CAD-61E4-33BC-5749141BA490}"/>
              </a:ext>
            </a:extLst>
          </p:cNvPr>
          <p:cNvSpPr txBox="1">
            <a:spLocks/>
          </p:cNvSpPr>
          <p:nvPr/>
        </p:nvSpPr>
        <p:spPr>
          <a:xfrm>
            <a:off x="4398959" y="2480910"/>
            <a:ext cx="4016582" cy="150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Under Supervision of: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Dr. Shaimaa Galal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Eng. Aliaa</a:t>
            </a:r>
          </a:p>
        </p:txBody>
      </p:sp>
      <p:sp>
        <p:nvSpPr>
          <p:cNvPr id="33" name="Google Shape;281;p26">
            <a:extLst>
              <a:ext uri="{FF2B5EF4-FFF2-40B4-BE49-F238E27FC236}">
                <a16:creationId xmlns:a16="http://schemas.microsoft.com/office/drawing/2014/main" id="{C8AE9743-5806-05E6-CC2C-1E2AC619B14F}"/>
              </a:ext>
            </a:extLst>
          </p:cNvPr>
          <p:cNvSpPr/>
          <p:nvPr/>
        </p:nvSpPr>
        <p:spPr>
          <a:xfrm>
            <a:off x="7962929" y="984626"/>
            <a:ext cx="366091" cy="366639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F8B4F73-A465-BB19-9146-7165B5EFCE2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0168E-9E90-93F1-229F-132C4092E181}"/>
              </a:ext>
            </a:extLst>
          </p:cNvPr>
          <p:cNvSpPr txBox="1"/>
          <p:nvPr/>
        </p:nvSpPr>
        <p:spPr>
          <a:xfrm>
            <a:off x="3120628" y="4335541"/>
            <a:ext cx="2902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Mid-Year Discussion</a:t>
            </a:r>
          </a:p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Academic Year 2024/205</a:t>
            </a:r>
            <a:r>
              <a:rPr lang="en-US" sz="1400" spc="-2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5A3A-182A-8107-4CF7-ECC629BD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28" t="16699" r="18034" b="14352"/>
          <a:stretch/>
        </p:blipFill>
        <p:spPr>
          <a:xfrm>
            <a:off x="728459" y="1128797"/>
            <a:ext cx="2440983" cy="2704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E778FB1-FEF9-4B59-5856-D7F325D6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34F295E-E545-4BB3-A57A-AC59945EE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Solution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1CB82D6-12C3-D763-75FC-E23C00D10C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04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3DCB44F-F531-088E-890F-C5BA6C2C31C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2279AF3-A255-BEA2-2658-48A459230E9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341AE7EE-722C-6CCD-E710-3B8076F4787D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5FE4A86E-152E-1191-2888-A1EEC40FC47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F37787D8-E6EC-A9DF-8D24-4A7119FA1A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B029EA9-A482-BD9B-CB16-58FEF278CCC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249F015-B490-3DBE-3EC1-0874D10FD48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CF982C42-A722-384C-83A1-B108575935A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95B2B25-3D23-E647-23A7-E740696A31D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438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0CDE0E23-8954-C105-DE10-6BB9247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374F7FDC-FB25-ED29-3064-4A4D2A8D9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2737" y="226067"/>
            <a:ext cx="1917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135FE9BB-9966-29E1-6A73-0ACF9F9A57A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EEBDD4-EBB7-E83C-2AD4-61AF303105D0}"/>
              </a:ext>
            </a:extLst>
          </p:cNvPr>
          <p:cNvGrpSpPr/>
          <p:nvPr/>
        </p:nvGrpSpPr>
        <p:grpSpPr>
          <a:xfrm>
            <a:off x="892559" y="977739"/>
            <a:ext cx="2488147" cy="3522134"/>
            <a:chOff x="892559" y="977739"/>
            <a:chExt cx="2488147" cy="35221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8676386-DA7A-2650-9E6F-455B572F8427}"/>
                </a:ext>
              </a:extLst>
            </p:cNvPr>
            <p:cNvSpPr/>
            <p:nvPr/>
          </p:nvSpPr>
          <p:spPr>
            <a:xfrm>
              <a:off x="1008857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oogle Shape;304;p40">
              <a:extLst>
                <a:ext uri="{FF2B5EF4-FFF2-40B4-BE49-F238E27FC236}">
                  <a16:creationId xmlns:a16="http://schemas.microsoft.com/office/drawing/2014/main" id="{CED5018F-C8CF-D546-332E-60D699A7C66E}"/>
                </a:ext>
              </a:extLst>
            </p:cNvPr>
            <p:cNvSpPr txBox="1">
              <a:spLocks/>
            </p:cNvSpPr>
            <p:nvPr/>
          </p:nvSpPr>
          <p:spPr>
            <a:xfrm>
              <a:off x="1008857" y="2782219"/>
              <a:ext cx="2240100" cy="119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access a support network, share experiences, and find expert guidance. Educational resources provide insights on managing Alzheimer’s, improving care, and enhancing daily life.</a:t>
              </a:r>
            </a:p>
          </p:txBody>
        </p:sp>
        <p:sp>
          <p:nvSpPr>
            <p:cNvPr id="32" name="Google Shape;305;p40">
              <a:extLst>
                <a:ext uri="{FF2B5EF4-FFF2-40B4-BE49-F238E27FC236}">
                  <a16:creationId xmlns:a16="http://schemas.microsoft.com/office/drawing/2014/main" id="{B55BCA04-8C2E-76B4-A154-DB8C8297F209}"/>
                </a:ext>
              </a:extLst>
            </p:cNvPr>
            <p:cNvSpPr txBox="1">
              <a:spLocks/>
            </p:cNvSpPr>
            <p:nvPr/>
          </p:nvSpPr>
          <p:spPr>
            <a:xfrm>
              <a:off x="892559" y="2368225"/>
              <a:ext cx="2488147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Community Support 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Educational Resources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AF711B-2BEF-D3FB-BF23-71022D76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468096" y="1215445"/>
              <a:ext cx="1329416" cy="132941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30F31B-F078-FFC2-3153-158B3897CD6A}"/>
              </a:ext>
            </a:extLst>
          </p:cNvPr>
          <p:cNvGrpSpPr/>
          <p:nvPr/>
        </p:nvGrpSpPr>
        <p:grpSpPr>
          <a:xfrm>
            <a:off x="5884881" y="977739"/>
            <a:ext cx="2438839" cy="3522134"/>
            <a:chOff x="5884881" y="977739"/>
            <a:chExt cx="2438839" cy="352213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1D22ED-BD38-D2D1-93B7-90D1CC5F5FD9}"/>
                </a:ext>
              </a:extLst>
            </p:cNvPr>
            <p:cNvSpPr/>
            <p:nvPr/>
          </p:nvSpPr>
          <p:spPr>
            <a:xfrm>
              <a:off x="5984251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304;p40">
              <a:extLst>
                <a:ext uri="{FF2B5EF4-FFF2-40B4-BE49-F238E27FC236}">
                  <a16:creationId xmlns:a16="http://schemas.microsoft.com/office/drawing/2014/main" id="{048F258D-6C25-20AD-D843-F0F7DDF3DB68}"/>
                </a:ext>
              </a:extLst>
            </p:cNvPr>
            <p:cNvSpPr txBox="1">
              <a:spLocks/>
            </p:cNvSpPr>
            <p:nvPr/>
          </p:nvSpPr>
          <p:spPr>
            <a:xfrm>
              <a:off x="5984251" y="269442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caregiver can define a geographical safe zone. If the patient wanders outside this area, an immediate alert is sent to caregivers, helping prevent disorientation or dangerous situations.</a:t>
              </a:r>
            </a:p>
          </p:txBody>
        </p:sp>
        <p:sp>
          <p:nvSpPr>
            <p:cNvPr id="49" name="Google Shape;305;p40">
              <a:extLst>
                <a:ext uri="{FF2B5EF4-FFF2-40B4-BE49-F238E27FC236}">
                  <a16:creationId xmlns:a16="http://schemas.microsoft.com/office/drawing/2014/main" id="{0B79DBF6-AAAB-8342-5403-DC5BD6F429FF}"/>
                </a:ext>
              </a:extLst>
            </p:cNvPr>
            <p:cNvSpPr txBox="1">
              <a:spLocks/>
            </p:cNvSpPr>
            <p:nvPr/>
          </p:nvSpPr>
          <p:spPr>
            <a:xfrm>
              <a:off x="5884881" y="2288532"/>
              <a:ext cx="2438839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Safe Zone &amp; Boundary Alerts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D1F015-D64D-D44F-0CB2-7681461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87665" y="1320255"/>
              <a:ext cx="1033272" cy="1033272"/>
            </a:xfrm>
            <a:prstGeom prst="rect">
              <a:avLst/>
            </a:prstGeom>
          </p:spPr>
        </p:pic>
      </p:grpSp>
      <p:sp>
        <p:nvSpPr>
          <p:cNvPr id="2" name="Google Shape;255;p36">
            <a:extLst>
              <a:ext uri="{FF2B5EF4-FFF2-40B4-BE49-F238E27FC236}">
                <a16:creationId xmlns:a16="http://schemas.microsoft.com/office/drawing/2014/main" id="{EB06A2C1-F567-EF81-A214-801227B21B29}"/>
              </a:ext>
            </a:extLst>
          </p:cNvPr>
          <p:cNvSpPr txBox="1">
            <a:spLocks/>
          </p:cNvSpPr>
          <p:nvPr/>
        </p:nvSpPr>
        <p:spPr>
          <a:xfrm>
            <a:off x="3135108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AE113B-810A-471D-7105-1CA4051283E4}"/>
              </a:ext>
            </a:extLst>
          </p:cNvPr>
          <p:cNvGrpSpPr/>
          <p:nvPr/>
        </p:nvGrpSpPr>
        <p:grpSpPr>
          <a:xfrm>
            <a:off x="3496554" y="977739"/>
            <a:ext cx="2240100" cy="3522134"/>
            <a:chOff x="3496554" y="977739"/>
            <a:chExt cx="2240100" cy="35221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DE242F-65DA-0C68-042E-B61D858C406B}"/>
                </a:ext>
              </a:extLst>
            </p:cNvPr>
            <p:cNvSpPr/>
            <p:nvPr/>
          </p:nvSpPr>
          <p:spPr>
            <a:xfrm>
              <a:off x="3496554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00;p40">
              <a:extLst>
                <a:ext uri="{FF2B5EF4-FFF2-40B4-BE49-F238E27FC236}">
                  <a16:creationId xmlns:a16="http://schemas.microsoft.com/office/drawing/2014/main" id="{C1D5CEEF-28E1-BE85-29AD-5FC4EE39722D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314011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SOS Request</a:t>
              </a:r>
            </a:p>
          </p:txBody>
        </p:sp>
        <p:sp>
          <p:nvSpPr>
            <p:cNvPr id="15" name="Google Shape;302;p40">
              <a:extLst>
                <a:ext uri="{FF2B5EF4-FFF2-40B4-BE49-F238E27FC236}">
                  <a16:creationId xmlns:a16="http://schemas.microsoft.com/office/drawing/2014/main" id="{DB8968D1-C4D2-A370-A88E-7230D5AA7E07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699510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Patients can trigger an SOS request in case of an emergency. The system will instantly notify registered caregivers, allowing them to respond quickly and provide the necessary assistance.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8FA1D8-5E82-91B2-750A-1B5A2BF72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076678" y="1280738"/>
              <a:ext cx="1079853" cy="1033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27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1E88E0F1-3667-4C25-6D08-138B7EEFA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C034EE5E-FC9A-F3F6-312F-4EF90485EA2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BD36FE-071C-1E66-C3B7-FFBEC9A0082C}"/>
              </a:ext>
            </a:extLst>
          </p:cNvPr>
          <p:cNvGrpSpPr/>
          <p:nvPr/>
        </p:nvGrpSpPr>
        <p:grpSpPr>
          <a:xfrm>
            <a:off x="5943349" y="981980"/>
            <a:ext cx="2240100" cy="3522134"/>
            <a:chOff x="5943349" y="981980"/>
            <a:chExt cx="2240100" cy="352213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EFA6AE1-ED10-5002-AE86-AB2880F86102}"/>
                </a:ext>
              </a:extLst>
            </p:cNvPr>
            <p:cNvSpPr/>
            <p:nvPr/>
          </p:nvSpPr>
          <p:spPr>
            <a:xfrm>
              <a:off x="5943349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oogle Shape;301;p40">
              <a:extLst>
                <a:ext uri="{FF2B5EF4-FFF2-40B4-BE49-F238E27FC236}">
                  <a16:creationId xmlns:a16="http://schemas.microsoft.com/office/drawing/2014/main" id="{1F85C7F4-A3F8-C01C-C05D-D87C9214C0F9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460226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Important Dates Reminder</a:t>
              </a:r>
            </a:p>
          </p:txBody>
        </p:sp>
        <p:sp>
          <p:nvSpPr>
            <p:cNvPr id="28" name="Google Shape;303;p40">
              <a:extLst>
                <a:ext uri="{FF2B5EF4-FFF2-40B4-BE49-F238E27FC236}">
                  <a16:creationId xmlns:a16="http://schemas.microsoft.com/office/drawing/2014/main" id="{1E1C98AA-BFAA-B49B-36DC-6D9A1F1C2E20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75477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 rtl="1"/>
              <a:r>
                <a:rPr lang="en-US" dirty="0"/>
                <a:t>Patients receive reminders for medical appointments, birthdays, and important events, helping them stay connected and organized.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63F8195-6D86-5709-7268-2E9EE2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347918" y="1341642"/>
              <a:ext cx="1430961" cy="10684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B14FAF-E287-034F-4F6E-DCC1951C32FE}"/>
              </a:ext>
            </a:extLst>
          </p:cNvPr>
          <p:cNvGrpSpPr/>
          <p:nvPr/>
        </p:nvGrpSpPr>
        <p:grpSpPr>
          <a:xfrm>
            <a:off x="993753" y="981980"/>
            <a:ext cx="2240100" cy="3522134"/>
            <a:chOff x="993753" y="981980"/>
            <a:chExt cx="2240100" cy="3522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4AB752-0ED7-81BD-4B25-1DC00915A14A}"/>
                </a:ext>
              </a:extLst>
            </p:cNvPr>
            <p:cNvSpPr/>
            <p:nvPr/>
          </p:nvSpPr>
          <p:spPr>
            <a:xfrm>
              <a:off x="993753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301;p40">
              <a:extLst>
                <a:ext uri="{FF2B5EF4-FFF2-40B4-BE49-F238E27FC236}">
                  <a16:creationId xmlns:a16="http://schemas.microsoft.com/office/drawing/2014/main" id="{A8039C37-6B7E-7F21-CEDD-C4D3BF79ECC0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38785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Medical Reminders</a:t>
              </a:r>
            </a:p>
          </p:txBody>
        </p:sp>
        <p:sp>
          <p:nvSpPr>
            <p:cNvPr id="11" name="Google Shape;303;p40">
              <a:extLst>
                <a:ext uri="{FF2B5EF4-FFF2-40B4-BE49-F238E27FC236}">
                  <a16:creationId xmlns:a16="http://schemas.microsoft.com/office/drawing/2014/main" id="{EE0C87DE-BDA6-D349-4F4B-DE88ECE90001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73025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Automated alerts help patients take their medications on time, preventing missed doses. Caregivers get notified if a reminder is skipped.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FE19AE-CF7F-A222-4F00-08BF75527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97167" y="1386914"/>
              <a:ext cx="1033272" cy="103327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B752C-343A-A430-0D7B-784C085C1187}"/>
              </a:ext>
            </a:extLst>
          </p:cNvPr>
          <p:cNvGrpSpPr/>
          <p:nvPr/>
        </p:nvGrpSpPr>
        <p:grpSpPr>
          <a:xfrm>
            <a:off x="3451500" y="981980"/>
            <a:ext cx="2257151" cy="3522134"/>
            <a:chOff x="3451500" y="981980"/>
            <a:chExt cx="2257151" cy="352213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F7EC038-9A99-4629-38F4-44383967B75B}"/>
                </a:ext>
              </a:extLst>
            </p:cNvPr>
            <p:cNvSpPr/>
            <p:nvPr/>
          </p:nvSpPr>
          <p:spPr>
            <a:xfrm>
              <a:off x="3468551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304;p40">
              <a:extLst>
                <a:ext uri="{FF2B5EF4-FFF2-40B4-BE49-F238E27FC236}">
                  <a16:creationId xmlns:a16="http://schemas.microsoft.com/office/drawing/2014/main" id="{A07A68D8-5C9A-8DBF-CE41-BC1C2719DFAA}"/>
                </a:ext>
              </a:extLst>
            </p:cNvPr>
            <p:cNvSpPr txBox="1">
              <a:spLocks/>
            </p:cNvSpPr>
            <p:nvPr/>
          </p:nvSpPr>
          <p:spPr>
            <a:xfrm>
              <a:off x="3468551" y="271127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track the patient’s location in real time. Alerts are sent if the patient wanders into unsafe areas.</a:t>
              </a:r>
            </a:p>
          </p:txBody>
        </p:sp>
        <p:sp>
          <p:nvSpPr>
            <p:cNvPr id="19" name="Google Shape;305;p40">
              <a:extLst>
                <a:ext uri="{FF2B5EF4-FFF2-40B4-BE49-F238E27FC236}">
                  <a16:creationId xmlns:a16="http://schemas.microsoft.com/office/drawing/2014/main" id="{22ACA6CB-AB49-7586-885A-CD9D02050EE4}"/>
                </a:ext>
              </a:extLst>
            </p:cNvPr>
            <p:cNvSpPr txBox="1">
              <a:spLocks/>
            </p:cNvSpPr>
            <p:nvPr/>
          </p:nvSpPr>
          <p:spPr>
            <a:xfrm>
              <a:off x="3451500" y="2444039"/>
              <a:ext cx="224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Real time location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F92A3B-D4CB-B093-18C4-0A1908B6E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040727" y="1445596"/>
              <a:ext cx="1062545" cy="10625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D69FB-EEF6-ACC4-4054-92315157DB5D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29" name="Google Shape;339;p42">
              <a:extLst>
                <a:ext uri="{FF2B5EF4-FFF2-40B4-BE49-F238E27FC236}">
                  <a16:creationId xmlns:a16="http://schemas.microsoft.com/office/drawing/2014/main" id="{00B3629A-3CF7-BC06-0970-C13679297FD7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30" name="Google Shape;255;p36">
              <a:extLst>
                <a:ext uri="{FF2B5EF4-FFF2-40B4-BE49-F238E27FC236}">
                  <a16:creationId xmlns:a16="http://schemas.microsoft.com/office/drawing/2014/main" id="{9F8CED64-07A4-BA55-0D20-B7C30D900149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53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830125B1-A434-14BE-914C-1C0EB6F28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B37BB70C-9C87-3F3F-0497-270A25921BD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CBE0A8-4972-A89D-F775-9DE663A786DD}"/>
              </a:ext>
            </a:extLst>
          </p:cNvPr>
          <p:cNvGrpSpPr/>
          <p:nvPr/>
        </p:nvGrpSpPr>
        <p:grpSpPr>
          <a:xfrm>
            <a:off x="988663" y="978790"/>
            <a:ext cx="2240100" cy="3522134"/>
            <a:chOff x="988663" y="978790"/>
            <a:chExt cx="2240100" cy="352213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386DE9-F49C-1B8B-FB4D-3C9A9139EBAC}"/>
                </a:ext>
              </a:extLst>
            </p:cNvPr>
            <p:cNvSpPr/>
            <p:nvPr/>
          </p:nvSpPr>
          <p:spPr>
            <a:xfrm>
              <a:off x="988663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5ADB2DCC-894B-07F0-87A8-5BA6DD973212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Memory Games</a:t>
              </a:r>
            </a:p>
          </p:txBody>
        </p:sp>
        <p:sp>
          <p:nvSpPr>
            <p:cNvPr id="14" name="Google Shape;303;p40">
              <a:extLst>
                <a:ext uri="{FF2B5EF4-FFF2-40B4-BE49-F238E27FC236}">
                  <a16:creationId xmlns:a16="http://schemas.microsoft.com/office/drawing/2014/main" id="{7E24CA44-2FD1-9A65-A792-0F045390CD5D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830671"/>
              <a:ext cx="2240100" cy="1334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Engaging memory games help stimulate cognitive function and slow decline, while also tracking the patient’s progress over time.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4AE0CF-04ED-F281-7E1E-B36E4722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09998" y="1173324"/>
              <a:ext cx="1197429" cy="11974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DF8ECB-246A-7185-C433-F351B792BC9B}"/>
              </a:ext>
            </a:extLst>
          </p:cNvPr>
          <p:cNvGrpSpPr/>
          <p:nvPr/>
        </p:nvGrpSpPr>
        <p:grpSpPr>
          <a:xfrm>
            <a:off x="3466006" y="978790"/>
            <a:ext cx="2240100" cy="3522134"/>
            <a:chOff x="3466006" y="978790"/>
            <a:chExt cx="2240100" cy="352213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44CEF4B-54B6-288A-878C-220827BFD1E6}"/>
                </a:ext>
              </a:extLst>
            </p:cNvPr>
            <p:cNvSpPr/>
            <p:nvPr/>
          </p:nvSpPr>
          <p:spPr>
            <a:xfrm>
              <a:off x="3466006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Google Shape;300;p40">
              <a:extLst>
                <a:ext uri="{FF2B5EF4-FFF2-40B4-BE49-F238E27FC236}">
                  <a16:creationId xmlns:a16="http://schemas.microsoft.com/office/drawing/2014/main" id="{1A1D2A68-C4E4-9970-4F1C-99D3702E8F53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AI Chat bot &amp;</a:t>
              </a:r>
            </a:p>
            <a:p>
              <a:pPr marL="0" indent="0"/>
              <a:r>
                <a:rPr lang="en-US" b="1" dirty="0"/>
                <a:t>Face Recognition </a:t>
              </a:r>
            </a:p>
          </p:txBody>
        </p:sp>
        <p:sp>
          <p:nvSpPr>
            <p:cNvPr id="22" name="Google Shape;302;p40">
              <a:extLst>
                <a:ext uri="{FF2B5EF4-FFF2-40B4-BE49-F238E27FC236}">
                  <a16:creationId xmlns:a16="http://schemas.microsoft.com/office/drawing/2014/main" id="{A71A5D86-38DF-929F-B1B7-5A7CE0CBDFDC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72179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AI chatbot assists caregivers with guidance, and quick answers to common concerns. Face recognition helps patients identify family members and caregivers, reducing confusion and enhancing social interactions.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2863B8-7769-4377-9509-91607306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772" t="12198" r="10490" b="11190"/>
            <a:stretch/>
          </p:blipFill>
          <p:spPr>
            <a:xfrm>
              <a:off x="4039262" y="1237982"/>
              <a:ext cx="1065475" cy="102369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DBDD4B-9362-2164-56A5-C34E39BCAA61}"/>
              </a:ext>
            </a:extLst>
          </p:cNvPr>
          <p:cNvGrpSpPr/>
          <p:nvPr/>
        </p:nvGrpSpPr>
        <p:grpSpPr>
          <a:xfrm>
            <a:off x="5943349" y="970839"/>
            <a:ext cx="2240100" cy="3522134"/>
            <a:chOff x="5943349" y="978790"/>
            <a:chExt cx="2240100" cy="352213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9EB6C13-96FA-2AB5-CEB8-F555475A69C6}"/>
                </a:ext>
              </a:extLst>
            </p:cNvPr>
            <p:cNvSpPr/>
            <p:nvPr/>
          </p:nvSpPr>
          <p:spPr>
            <a:xfrm>
              <a:off x="5943349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oogle Shape;300;p40">
              <a:extLst>
                <a:ext uri="{FF2B5EF4-FFF2-40B4-BE49-F238E27FC236}">
                  <a16:creationId xmlns:a16="http://schemas.microsoft.com/office/drawing/2014/main" id="{44DDBE17-5679-2C6B-BF9C-8D2C7F3C7657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 Emergency Contacts</a:t>
              </a:r>
            </a:p>
          </p:txBody>
        </p:sp>
        <p:sp>
          <p:nvSpPr>
            <p:cNvPr id="29" name="Google Shape;302;p40">
              <a:extLst>
                <a:ext uri="{FF2B5EF4-FFF2-40B4-BE49-F238E27FC236}">
                  <a16:creationId xmlns:a16="http://schemas.microsoft.com/office/drawing/2014/main" id="{0A33168C-8E25-9F90-C644-F24A614F61A5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66365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 quick-access list of emergency contacts allows patients or caregivers to call for help instantly when needed.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AF528C5-0E63-505E-1765-2EF450687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470954" y="1220976"/>
              <a:ext cx="1184889" cy="11848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542FD7-D9F4-4507-74A8-6780458AE97B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46" name="Google Shape;339;p42">
              <a:extLst>
                <a:ext uri="{FF2B5EF4-FFF2-40B4-BE49-F238E27FC236}">
                  <a16:creationId xmlns:a16="http://schemas.microsoft.com/office/drawing/2014/main" id="{C8073FFF-58D5-5436-1FCE-907FF8F66DD0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47" name="Google Shape;255;p36">
              <a:extLst>
                <a:ext uri="{FF2B5EF4-FFF2-40B4-BE49-F238E27FC236}">
                  <a16:creationId xmlns:a16="http://schemas.microsoft.com/office/drawing/2014/main" id="{D9DCB0B6-1366-88D8-44D6-2E33EABE5851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  <p:sp>
        <p:nvSpPr>
          <p:cNvPr id="48" name="Google Shape;255;p36">
            <a:extLst>
              <a:ext uri="{FF2B5EF4-FFF2-40B4-BE49-F238E27FC236}">
                <a16:creationId xmlns:a16="http://schemas.microsoft.com/office/drawing/2014/main" id="{DF0159DD-2944-7747-80A2-6A8A625622C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49" name="Google Shape;257;p36">
            <a:extLst>
              <a:ext uri="{FF2B5EF4-FFF2-40B4-BE49-F238E27FC236}">
                <a16:creationId xmlns:a16="http://schemas.microsoft.com/office/drawing/2014/main" id="{1A39DF82-B870-8D32-D56C-4B69903C6D87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50" name="Google Shape;254;p36">
            <a:extLst>
              <a:ext uri="{FF2B5EF4-FFF2-40B4-BE49-F238E27FC236}">
                <a16:creationId xmlns:a16="http://schemas.microsoft.com/office/drawing/2014/main" id="{A2AE9013-7F51-B683-491A-7463031540B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51" name="Google Shape;254;p36">
            <a:extLst>
              <a:ext uri="{FF2B5EF4-FFF2-40B4-BE49-F238E27FC236}">
                <a16:creationId xmlns:a16="http://schemas.microsoft.com/office/drawing/2014/main" id="{FEDB79F2-EC9D-AF10-26E8-159242C3F446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52" name="Google Shape;254;p36">
            <a:extLst>
              <a:ext uri="{FF2B5EF4-FFF2-40B4-BE49-F238E27FC236}">
                <a16:creationId xmlns:a16="http://schemas.microsoft.com/office/drawing/2014/main" id="{736603D2-F609-5520-8136-FCD7E305072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53" name="Google Shape;254;p36">
            <a:extLst>
              <a:ext uri="{FF2B5EF4-FFF2-40B4-BE49-F238E27FC236}">
                <a16:creationId xmlns:a16="http://schemas.microsoft.com/office/drawing/2014/main" id="{47A88002-9837-60F7-7D49-340D42CE3CC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54" name="Google Shape;254;p36">
            <a:extLst>
              <a:ext uri="{FF2B5EF4-FFF2-40B4-BE49-F238E27FC236}">
                <a16:creationId xmlns:a16="http://schemas.microsoft.com/office/drawing/2014/main" id="{53EC3A03-4FC2-44A8-7DB6-289E84E5E2A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55" name="Google Shape;257;p36">
            <a:extLst>
              <a:ext uri="{FF2B5EF4-FFF2-40B4-BE49-F238E27FC236}">
                <a16:creationId xmlns:a16="http://schemas.microsoft.com/office/drawing/2014/main" id="{8AB08BD0-10F1-01FB-A4F7-9111C8373DA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75735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72EE708-A702-AB77-3D58-50AFAFD1D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50DF9A7-3B87-08FF-6BE1-60B83F46F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Scope &amp; Limitation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0AB2ACE5-585B-CFB6-12F5-E66A584FA5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05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01D50070-88F1-CACC-4CD8-5C11921C17D8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14</a:t>
            </a:r>
          </a:p>
        </p:txBody>
      </p:sp>
      <p:sp>
        <p:nvSpPr>
          <p:cNvPr id="21" name="Google Shape;255;p36">
            <a:extLst>
              <a:ext uri="{FF2B5EF4-FFF2-40B4-BE49-F238E27FC236}">
                <a16:creationId xmlns:a16="http://schemas.microsoft.com/office/drawing/2014/main" id="{7D3F38C7-BB17-F069-FC4B-32586AF7704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12130A4D-68A1-589A-FC36-99F458CC8F3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A67D1A6-FC98-85E6-5C5D-2F69A05A06C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12FD1F10-6103-06AA-4CE4-EDF0EC62B90D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DA0677D-FA22-3CA6-45DC-0022E861782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38B092B-BE1F-7F6E-FDA6-7FAAC5105120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7015377C-E938-4932-28F8-381C3919791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EC7976CA-66F1-CB82-AF5A-FD8CF53393D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62273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55CE0EE-2973-3879-FB32-6DDC4893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E5BBE727-CF52-5652-1E31-420BFF47447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15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AC32621-C12B-827D-06D3-4B461A4FD638}"/>
              </a:ext>
            </a:extLst>
          </p:cNvPr>
          <p:cNvSpPr txBox="1">
            <a:spLocks/>
          </p:cNvSpPr>
          <p:nvPr/>
        </p:nvSpPr>
        <p:spPr>
          <a:xfrm>
            <a:off x="720000" y="773254"/>
            <a:ext cx="7704000" cy="4466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The project scope specify the functionality of each user in our app:-</a:t>
            </a:r>
          </a:p>
        </p:txBody>
      </p:sp>
      <p:sp>
        <p:nvSpPr>
          <p:cNvPr id="17" name="Google Shape;285;p39">
            <a:extLst>
              <a:ext uri="{FF2B5EF4-FFF2-40B4-BE49-F238E27FC236}">
                <a16:creationId xmlns:a16="http://schemas.microsoft.com/office/drawing/2014/main" id="{799917F9-6326-A051-5B51-3A66F168D9C0}"/>
              </a:ext>
            </a:extLst>
          </p:cNvPr>
          <p:cNvSpPr txBox="1">
            <a:spLocks/>
          </p:cNvSpPr>
          <p:nvPr/>
        </p:nvSpPr>
        <p:spPr>
          <a:xfrm>
            <a:off x="719999" y="1201007"/>
            <a:ext cx="4232570" cy="220215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Patient: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Receive medication reminders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Access memory training exercises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 face recognition to identify people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Trigger emergency actions to alert caregivers.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85;p39">
            <a:extLst>
              <a:ext uri="{FF2B5EF4-FFF2-40B4-BE49-F238E27FC236}">
                <a16:creationId xmlns:a16="http://schemas.microsoft.com/office/drawing/2014/main" id="{8CE63E9A-800D-4AB0-A5B7-86487441A532}"/>
              </a:ext>
            </a:extLst>
          </p:cNvPr>
          <p:cNvSpPr txBox="1">
            <a:spLocks/>
          </p:cNvSpPr>
          <p:nvPr/>
        </p:nvSpPr>
        <p:spPr>
          <a:xfrm>
            <a:off x="4952568" y="1201007"/>
            <a:ext cx="4191431" cy="196625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4"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Caregiver: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the patient’s real-time location.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Set medical and appointments reminders.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Control safe zones for the patient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Interact with a chatbot to receive caregiving tips, support.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" name="Google Shape;285;p39">
            <a:extLst>
              <a:ext uri="{FF2B5EF4-FFF2-40B4-BE49-F238E27FC236}">
                <a16:creationId xmlns:a16="http://schemas.microsoft.com/office/drawing/2014/main" id="{BCF75D67-571D-6E51-9FA7-2F6D38ED65EA}"/>
              </a:ext>
            </a:extLst>
          </p:cNvPr>
          <p:cNvSpPr txBox="1">
            <a:spLocks/>
          </p:cNvSpPr>
          <p:nvPr/>
        </p:nvSpPr>
        <p:spPr>
          <a:xfrm>
            <a:off x="720000" y="2857313"/>
            <a:ext cx="3760560" cy="18975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Admin: 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Add educational resources to the community.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overall system usage.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Send announcements and updates for the users</a:t>
            </a:r>
          </a:p>
        </p:txBody>
      </p:sp>
      <p:sp>
        <p:nvSpPr>
          <p:cNvPr id="7" name="Google Shape;339;p42">
            <a:extLst>
              <a:ext uri="{FF2B5EF4-FFF2-40B4-BE49-F238E27FC236}">
                <a16:creationId xmlns:a16="http://schemas.microsoft.com/office/drawing/2014/main" id="{6E877981-17DD-6B54-DC15-14A13695945C}"/>
              </a:ext>
            </a:extLst>
          </p:cNvPr>
          <p:cNvSpPr txBox="1">
            <a:spLocks/>
          </p:cNvSpPr>
          <p:nvPr/>
        </p:nvSpPr>
        <p:spPr>
          <a:xfrm>
            <a:off x="4231512" y="163578"/>
            <a:ext cx="1432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dirty="0"/>
              <a:t>Scope </a:t>
            </a:r>
            <a:endParaRPr lang="en-US" dirty="0"/>
          </a:p>
        </p:txBody>
      </p:sp>
      <p:sp>
        <p:nvSpPr>
          <p:cNvPr id="10" name="Google Shape;270;p37">
            <a:extLst>
              <a:ext uri="{FF2B5EF4-FFF2-40B4-BE49-F238E27FC236}">
                <a16:creationId xmlns:a16="http://schemas.microsoft.com/office/drawing/2014/main" id="{2106A9D2-3551-C168-2432-18844EC6963D}"/>
              </a:ext>
            </a:extLst>
          </p:cNvPr>
          <p:cNvSpPr txBox="1">
            <a:spLocks/>
          </p:cNvSpPr>
          <p:nvPr/>
        </p:nvSpPr>
        <p:spPr>
          <a:xfrm>
            <a:off x="3393439" y="58314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1902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158D191-68DD-C023-314C-6BD8BA32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8707EE0E-21E5-5DAD-AD84-7F72B910CF6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16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754380C-13C5-B1C1-997B-E22F8B51B786}"/>
              </a:ext>
            </a:extLst>
          </p:cNvPr>
          <p:cNvSpPr txBox="1">
            <a:spLocks/>
          </p:cNvSpPr>
          <p:nvPr/>
        </p:nvSpPr>
        <p:spPr>
          <a:xfrm>
            <a:off x="720000" y="1248186"/>
            <a:ext cx="601505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Smartwatch Compatibility: The app's health monitoring features depend on the availability of compatible smartwatches. Not all users may have access to such devices.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Location Tracking: Location tracking will rely on user permission, and its accuracy may be affected by factors such as the user's device, network connectivity, and GPS signal quality.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Health Catalog Completeness: The health catalog may not cover every possible health or safety issue because some health conditions are countless.</a:t>
            </a:r>
          </a:p>
        </p:txBody>
      </p:sp>
      <p:pic>
        <p:nvPicPr>
          <p:cNvPr id="7" name="Picture 6" descr="A person standing next to a tablet&#10;&#10;Description automatically generated">
            <a:extLst>
              <a:ext uri="{FF2B5EF4-FFF2-40B4-BE49-F238E27FC236}">
                <a16:creationId xmlns:a16="http://schemas.microsoft.com/office/drawing/2014/main" id="{44C2D553-72DC-D06B-EA36-59807BAB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050" y="2099511"/>
            <a:ext cx="1688950" cy="1517904"/>
          </a:xfrm>
          <a:prstGeom prst="rect">
            <a:avLst/>
          </a:prstGeom>
        </p:spPr>
      </p:pic>
      <p:sp>
        <p:nvSpPr>
          <p:cNvPr id="21" name="Google Shape;339;p42">
            <a:extLst>
              <a:ext uri="{FF2B5EF4-FFF2-40B4-BE49-F238E27FC236}">
                <a16:creationId xmlns:a16="http://schemas.microsoft.com/office/drawing/2014/main" id="{5078D49D-B4E0-1240-6D51-4A077969C9F9}"/>
              </a:ext>
            </a:extLst>
          </p:cNvPr>
          <p:cNvSpPr txBox="1">
            <a:spLocks/>
          </p:cNvSpPr>
          <p:nvPr/>
        </p:nvSpPr>
        <p:spPr>
          <a:xfrm>
            <a:off x="3912578" y="173306"/>
            <a:ext cx="20513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Limitation</a:t>
            </a:r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A01E1C3F-672B-7A76-B568-C8F1F2559C69}"/>
              </a:ext>
            </a:extLst>
          </p:cNvPr>
          <p:cNvSpPr txBox="1">
            <a:spLocks/>
          </p:cNvSpPr>
          <p:nvPr/>
        </p:nvSpPr>
        <p:spPr>
          <a:xfrm>
            <a:off x="3180080" y="91043"/>
            <a:ext cx="883920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  <p:sp>
        <p:nvSpPr>
          <p:cNvPr id="23" name="Google Shape;255;p36">
            <a:extLst>
              <a:ext uri="{FF2B5EF4-FFF2-40B4-BE49-F238E27FC236}">
                <a16:creationId xmlns:a16="http://schemas.microsoft.com/office/drawing/2014/main" id="{131B699D-78A1-D439-E2FD-F8A605F34118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4" name="Google Shape;257;p36">
            <a:extLst>
              <a:ext uri="{FF2B5EF4-FFF2-40B4-BE49-F238E27FC236}">
                <a16:creationId xmlns:a16="http://schemas.microsoft.com/office/drawing/2014/main" id="{2C4903FC-61FA-C98E-9479-473B0ADEF0FA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681163A8-3307-01F7-3429-E59827B34B5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3381AB9-D9E2-74DB-249B-EA2787D0C2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4B5B2BC3-564C-2419-A537-842214D077A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BA9CB172-2472-5AD6-CB51-8A50B889CB6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73FFD19D-8F5B-51B6-4E96-4692B773983F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0" name="Google Shape;257;p36">
            <a:extLst>
              <a:ext uri="{FF2B5EF4-FFF2-40B4-BE49-F238E27FC236}">
                <a16:creationId xmlns:a16="http://schemas.microsoft.com/office/drawing/2014/main" id="{3B0B51FF-1CB1-4875-E816-6E2F9E1EB57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0795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8EBF170-EBCD-DCF8-50BD-EAD49A8A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6EF07A4E-76B6-5D37-030B-0FA1F6CD1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Related Work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6C6991A8-D961-A0BB-654B-8534A8578F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06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365B9C02-E46A-757E-169E-2434065D133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17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D0127EE6-2237-F74B-8A52-C665E9733E6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E80B8CC8-3F36-CADA-2B3B-720FB845C55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ECDFC81A-714B-2DC8-5700-5BA887835732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31055329-5D19-85E4-FF20-0EB6F844773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0" name="Google Shape;254;p36">
            <a:extLst>
              <a:ext uri="{FF2B5EF4-FFF2-40B4-BE49-F238E27FC236}">
                <a16:creationId xmlns:a16="http://schemas.microsoft.com/office/drawing/2014/main" id="{DDA462B0-B413-2095-C0AF-169DF4C6799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1" name="Google Shape;254;p36">
            <a:extLst>
              <a:ext uri="{FF2B5EF4-FFF2-40B4-BE49-F238E27FC236}">
                <a16:creationId xmlns:a16="http://schemas.microsoft.com/office/drawing/2014/main" id="{04A61964-BA8F-21D6-6A9B-17BACDD4883F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2" name="Google Shape;254;p36">
            <a:extLst>
              <a:ext uri="{FF2B5EF4-FFF2-40B4-BE49-F238E27FC236}">
                <a16:creationId xmlns:a16="http://schemas.microsoft.com/office/drawing/2014/main" id="{B23F257E-B78E-B1C7-1C4B-0E8ED4B227A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F90617AD-3ABC-65DC-573A-9987D388E226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554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BAC32DB2-BAB5-8FFD-6BB9-2AE0A2E1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5FBEBCEC-1E0B-657C-2CD2-66C967A97CF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18</a:t>
            </a:r>
          </a:p>
        </p:txBody>
      </p:sp>
      <p:sp>
        <p:nvSpPr>
          <p:cNvPr id="7" name="Google Shape;252;p36">
            <a:extLst>
              <a:ext uri="{FF2B5EF4-FFF2-40B4-BE49-F238E27FC236}">
                <a16:creationId xmlns:a16="http://schemas.microsoft.com/office/drawing/2014/main" id="{7403BF9B-40C6-7AF5-DE29-31F2FE26BF8D}"/>
              </a:ext>
            </a:extLst>
          </p:cNvPr>
          <p:cNvSpPr txBox="1">
            <a:spLocks/>
          </p:cNvSpPr>
          <p:nvPr/>
        </p:nvSpPr>
        <p:spPr>
          <a:xfrm>
            <a:off x="3611359" y="313292"/>
            <a:ext cx="278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Google Shape;270;p37">
            <a:extLst>
              <a:ext uri="{FF2B5EF4-FFF2-40B4-BE49-F238E27FC236}">
                <a16:creationId xmlns:a16="http://schemas.microsoft.com/office/drawing/2014/main" id="{99619023-F665-15A6-3689-621067AC5964}"/>
              </a:ext>
            </a:extLst>
          </p:cNvPr>
          <p:cNvSpPr txBox="1">
            <a:spLocks/>
          </p:cNvSpPr>
          <p:nvPr/>
        </p:nvSpPr>
        <p:spPr>
          <a:xfrm>
            <a:off x="274744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6FF53FD3-B8EA-9487-5128-71DDE7B0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239004"/>
              </p:ext>
            </p:extLst>
          </p:nvPr>
        </p:nvGraphicFramePr>
        <p:xfrm>
          <a:off x="0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1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7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79DC04B9-8DAA-CA0E-81FE-404CAEA2A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3B4161DB-E737-ADAA-F068-B7C145ADECB1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19</a:t>
            </a:r>
          </a:p>
        </p:txBody>
      </p:sp>
      <p:sp>
        <p:nvSpPr>
          <p:cNvPr id="7" name="Google Shape;252;p36">
            <a:extLst>
              <a:ext uri="{FF2B5EF4-FFF2-40B4-BE49-F238E27FC236}">
                <a16:creationId xmlns:a16="http://schemas.microsoft.com/office/drawing/2014/main" id="{AA7D46EE-3341-B80B-7486-A3C20002E11B}"/>
              </a:ext>
            </a:extLst>
          </p:cNvPr>
          <p:cNvSpPr txBox="1">
            <a:spLocks/>
          </p:cNvSpPr>
          <p:nvPr/>
        </p:nvSpPr>
        <p:spPr>
          <a:xfrm>
            <a:off x="3101238" y="313292"/>
            <a:ext cx="38054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 Cont.</a:t>
            </a:r>
          </a:p>
        </p:txBody>
      </p:sp>
      <p:sp>
        <p:nvSpPr>
          <p:cNvPr id="8" name="Google Shape;270;p37">
            <a:extLst>
              <a:ext uri="{FF2B5EF4-FFF2-40B4-BE49-F238E27FC236}">
                <a16:creationId xmlns:a16="http://schemas.microsoft.com/office/drawing/2014/main" id="{3C14ABC0-58C9-4A93-1264-298E46DB4179}"/>
              </a:ext>
            </a:extLst>
          </p:cNvPr>
          <p:cNvSpPr txBox="1">
            <a:spLocks/>
          </p:cNvSpPr>
          <p:nvPr/>
        </p:nvSpPr>
        <p:spPr>
          <a:xfrm>
            <a:off x="223732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sp>
        <p:nvSpPr>
          <p:cNvPr id="18" name="Google Shape;255;p36">
            <a:extLst>
              <a:ext uri="{FF2B5EF4-FFF2-40B4-BE49-F238E27FC236}">
                <a16:creationId xmlns:a16="http://schemas.microsoft.com/office/drawing/2014/main" id="{DC3BE112-1153-D560-A4DC-47052BFB55F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9" name="Google Shape;257;p36">
            <a:extLst>
              <a:ext uri="{FF2B5EF4-FFF2-40B4-BE49-F238E27FC236}">
                <a16:creationId xmlns:a16="http://schemas.microsoft.com/office/drawing/2014/main" id="{D180911E-7EBD-2681-B3AD-5077CF26E50A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0" name="Google Shape;254;p36">
            <a:extLst>
              <a:ext uri="{FF2B5EF4-FFF2-40B4-BE49-F238E27FC236}">
                <a16:creationId xmlns:a16="http://schemas.microsoft.com/office/drawing/2014/main" id="{8CF57E74-A491-38A4-F824-3974F0797F0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0AE48F78-35CA-17F9-3300-F2869CB76DFD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98078C64-68A0-C61D-FCDD-A7617AEB9A5C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67E44B0-F811-8D70-4D65-B8BF19FA81C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A339039F-FA7B-4DE6-A5CE-0D783857FF88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5" name="Google Shape;257;p36">
            <a:extLst>
              <a:ext uri="{FF2B5EF4-FFF2-40B4-BE49-F238E27FC236}">
                <a16:creationId xmlns:a16="http://schemas.microsoft.com/office/drawing/2014/main" id="{14483A53-0593-9EF0-BEE6-812B815FD84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graphicFrame>
        <p:nvGraphicFramePr>
          <p:cNvPr id="3" name="Google Shape;389;p47">
            <a:extLst>
              <a:ext uri="{FF2B5EF4-FFF2-40B4-BE49-F238E27FC236}">
                <a16:creationId xmlns:a16="http://schemas.microsoft.com/office/drawing/2014/main" id="{7837B7BF-4CF4-5E2A-07EF-5A81173ED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01924"/>
              </p:ext>
            </p:extLst>
          </p:nvPr>
        </p:nvGraphicFramePr>
        <p:xfrm>
          <a:off x="0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1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88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659403" y="366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graphicFrame>
        <p:nvGraphicFramePr>
          <p:cNvPr id="52" name="Google Shape;245;p35">
            <a:extLst>
              <a:ext uri="{FF2B5EF4-FFF2-40B4-BE49-F238E27FC236}">
                <a16:creationId xmlns:a16="http://schemas.microsoft.com/office/drawing/2014/main" id="{51A1AD8A-DA3B-A048-B9CD-8BE4E5B6A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774074"/>
              </p:ext>
            </p:extLst>
          </p:nvPr>
        </p:nvGraphicFramePr>
        <p:xfrm>
          <a:off x="2405284" y="1324544"/>
          <a:ext cx="4212237" cy="2802450"/>
        </p:xfrm>
        <a:graphic>
          <a:graphicData uri="http://schemas.openxmlformats.org/drawingml/2006/table">
            <a:tbl>
              <a:tblPr>
                <a:noFill/>
                <a:tableStyleId>{F22AFB39-B2C1-4542-98C5-688BC6B59D90}</a:tableStyleId>
              </a:tblPr>
              <a:tblGrid>
                <a:gridCol w="310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Name</a:t>
                      </a:r>
                      <a:endParaRPr sz="1400" b="1" u="none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u="none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ID</a:t>
                      </a:r>
                      <a:endParaRPr sz="1400" b="1" u="none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Aya Mohamed Abdelrahman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20211020</a:t>
                      </a:r>
                      <a:endParaRPr lang="en-US" sz="1400" b="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Karin Khair Abdallah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Mataa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20210292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Shimaa Amer Mohamed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20211056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Sayed Abdel’aty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20210370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Mario Malak Alabd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20210313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Ali Abdelmnam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20210371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667220"/>
                  </a:ext>
                </a:extLst>
              </a:tr>
            </a:tbl>
          </a:graphicData>
        </a:graphic>
      </p:graphicFrame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4368C15D-2C53-1FA3-9720-8F1141BFCE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8070FEC-E647-5C21-DDBA-EEEADDF1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09F9925F-BE90-4D05-73DA-4502C49FE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Machine Learning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96AD4F11-401F-905F-C516-0619B90A11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D35D52E-8E2E-8084-2DD8-CC691E1960B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34F08F0F-81AC-C80F-1F08-AEB31D04E17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16DBBD2-1FA6-4501-C0FF-02D8D3B282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1200773B-7F26-859D-19AE-5F0D3589CCF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2575BEB2-8EE8-F487-679C-26733B615969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B03540F4-C652-DB6F-E786-F16BAEBD3D6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7B7F409-15A9-0597-CC9A-8ED62FA7E2EA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D93A4AE0-7C0B-F192-FAD6-000B80C7294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151648C5-27A9-4F9A-BB6E-3D09B489779E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7476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0327F926-56CC-9B68-973E-02970B11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45DCA603-9F80-EDCF-09B3-6A78A4FEE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2E69B20-7D02-8C61-4306-4DC8268FBB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21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E02DD079-AA23-570A-BCC2-032CD12E6EA3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7" name="Picture 6" descr="A person and person pointing at a map&#10;&#10;Description automatically generated">
            <a:extLst>
              <a:ext uri="{FF2B5EF4-FFF2-40B4-BE49-F238E27FC236}">
                <a16:creationId xmlns:a16="http://schemas.microsoft.com/office/drawing/2014/main" id="{71DF5F33-57AC-009B-E4FD-7DA4E403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4" y="2571750"/>
            <a:ext cx="1988055" cy="1764792"/>
          </a:xfrm>
          <a:prstGeom prst="rect">
            <a:avLst/>
          </a:prstGeom>
        </p:spPr>
      </p:pic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360637C1-13C0-5CEF-2F7C-81A2FD795C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F3006D6A-29ED-7603-02E9-ED70464EDA02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11F13A82-DD66-B115-8887-273B7034847E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7871811F-02D1-F864-F3B1-F63D30473490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93C87265-5289-23E5-26F9-E5B94837DFB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F2230449-6A53-F036-565B-D81DF5233F4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A4FB66E6-5A2E-DDD1-0B6F-AAE810D76400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68DCB8DF-B3E4-A0DB-C600-6D677225B46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FC788138-B2CE-5021-7654-BBC40CB87328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40866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6110417-560A-DD16-6D10-98662907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CB174516-4ACF-AA6B-DF17-94F440837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Prototype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A9EDC52-B349-C02C-02BB-5E8CC828AE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08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D891F4F-4624-5EB8-F1AA-3ACA4951722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22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D2C6278E-69F1-60C0-D18D-ECA162B789B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D9D248AE-A504-4058-7988-A12BF3C2C74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45335C3E-2659-EADB-D37C-8E21F5905A1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6F916E2D-8E1E-C6CC-E123-9EA44B0629B3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E049963C-F61D-F238-E523-EC64F7ED3FC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E5754B6F-6926-3C50-9438-A252E07CCEAD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B0A09BD4-96D9-4584-BCBD-4A1233A05DC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B216DF5E-1449-A452-6B13-EFB31F34707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4285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160C923-4859-153A-E6CA-A65726E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56222E1D-5D92-99E7-B291-808FE9D02F4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23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D876EE48-4532-CFDF-5290-A0CC0FFC1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Patient with caregiver</a:t>
            </a:r>
            <a:endParaRPr dirty="0"/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C959A7E-6743-4469-B256-053F7B88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4" y="1580828"/>
            <a:ext cx="1601134" cy="3177152"/>
          </a:xfrm>
          <a:prstGeom prst="rect">
            <a:avLst/>
          </a:prstGeom>
        </p:spPr>
      </p:pic>
      <p:pic>
        <p:nvPicPr>
          <p:cNvPr id="13" name="Picture 1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FF76415-3DE6-F13E-9053-25366AB3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40" y="1615100"/>
            <a:ext cx="1601134" cy="317715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A1E2A8B-D47A-E794-A035-835C5A2D8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866" y="1615100"/>
            <a:ext cx="1601134" cy="3177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068B85-1D15-1453-DEF2-FD31514185F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459CE-1155-FDB0-7B62-000E385581B0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419843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F020B765-0550-39D1-F7E5-4BE25ECA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B352C28-E517-8F1C-48A9-224B4A05E740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24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CCE08742-4076-20FC-083B-3C8392937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Emergency Request (SOS)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893D6D-33EA-37E5-FEA7-D1C5B37F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547496"/>
            <a:ext cx="1601134" cy="3177152"/>
          </a:xfrm>
          <a:prstGeom prst="rect">
            <a:avLst/>
          </a:prstGeom>
        </p:spPr>
      </p:pic>
      <p:pic>
        <p:nvPicPr>
          <p:cNvPr id="22" name="Picture 21" descr="A screen shot of a phone&#10;&#10;AI-generated content may be incorrect.">
            <a:extLst>
              <a:ext uri="{FF2B5EF4-FFF2-40B4-BE49-F238E27FC236}">
                <a16:creationId xmlns:a16="http://schemas.microsoft.com/office/drawing/2014/main" id="{7FCC1CCE-2834-16F2-9052-238F1D84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5" y="1612792"/>
            <a:ext cx="1601134" cy="3177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8A839-96EB-2315-7F94-CE6CDFDF8820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57243-FE1C-C43B-E4E3-41783B84088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297840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F9363271-48E3-47A8-6AEE-99490438E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48F2A960-5662-A13D-DD9B-93F4C1F2FF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Games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3FB91257-BA61-ED94-89AC-AC57316D0ACE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881CB-5179-63F0-6160-C02BC16EC474}"/>
              </a:ext>
            </a:extLst>
          </p:cNvPr>
          <p:cNvSpPr txBox="1"/>
          <p:nvPr/>
        </p:nvSpPr>
        <p:spPr>
          <a:xfrm>
            <a:off x="3921071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EFCB20-7895-718F-D6FE-29FCC3670601}"/>
              </a:ext>
            </a:extLst>
          </p:cNvPr>
          <p:cNvGrpSpPr/>
          <p:nvPr/>
        </p:nvGrpSpPr>
        <p:grpSpPr>
          <a:xfrm>
            <a:off x="2069257" y="1450096"/>
            <a:ext cx="5005485" cy="3177152"/>
            <a:chOff x="2218896" y="1712489"/>
            <a:chExt cx="5005485" cy="3177152"/>
          </a:xfrm>
        </p:grpSpPr>
        <p:pic>
          <p:nvPicPr>
            <p:cNvPr id="20" name="Picture 19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3853F887-D511-7875-4DAC-C6D6A446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3247" y="1712489"/>
              <a:ext cx="1601134" cy="3177152"/>
            </a:xfrm>
            <a:prstGeom prst="rect">
              <a:avLst/>
            </a:prstGeom>
          </p:spPr>
        </p:pic>
        <p:pic>
          <p:nvPicPr>
            <p:cNvPr id="23" name="Picture 22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2EB28613-9563-70F4-1CE3-FAD88AB1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1071" y="1712489"/>
              <a:ext cx="1601134" cy="31771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6CF17A1-9D78-8D4F-3925-4FA6CDB7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8896" y="1712489"/>
              <a:ext cx="1601134" cy="31771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888559-463E-838B-ECBB-A9063C29410E}"/>
              </a:ext>
            </a:extLst>
          </p:cNvPr>
          <p:cNvSpPr txBox="1"/>
          <p:nvPr/>
        </p:nvSpPr>
        <p:spPr>
          <a:xfrm>
            <a:off x="1036242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395103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72527569-09F7-C0D0-EADE-81828040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CBE8A0D5-2F07-65BD-2CD1-FB58767E7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Medicine Reminder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F55C2EE2-ABEC-F6B6-52B5-342CC0011B6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34BCB-65D5-92C4-BCCD-9A3C5457D23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21EF7-F55A-6B0E-019E-D946E70D423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15" name="Picture 14" descr="A phone with a screen showing two pills&#10;&#10;AI-generated content may be incorrect.">
            <a:extLst>
              <a:ext uri="{FF2B5EF4-FFF2-40B4-BE49-F238E27FC236}">
                <a16:creationId xmlns:a16="http://schemas.microsoft.com/office/drawing/2014/main" id="{A1C2C4AD-78D7-1BC3-3632-DC4ED117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45228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32B55965-A2C8-9094-C94E-481FEB6A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625" y="1452281"/>
            <a:ext cx="1601134" cy="3177152"/>
          </a:xfrm>
          <a:prstGeom prst="rect">
            <a:avLst/>
          </a:prstGeom>
        </p:spPr>
      </p:pic>
      <p:pic>
        <p:nvPicPr>
          <p:cNvPr id="17" name="Picture 16" descr="A screen shot of a phone&#10;&#10;AI-generated content may be incorrect.">
            <a:extLst>
              <a:ext uri="{FF2B5EF4-FFF2-40B4-BE49-F238E27FC236}">
                <a16:creationId xmlns:a16="http://schemas.microsoft.com/office/drawing/2014/main" id="{AAA4313B-B834-7E16-20FC-825B2F3B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44" y="1452281"/>
            <a:ext cx="1601134" cy="3177152"/>
          </a:xfrm>
          <a:prstGeom prst="rect">
            <a:avLst/>
          </a:prstGeom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5936CB48-1212-29CF-917E-A736146C1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5" y="145228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5BCD9917-321A-13FA-8E4E-9963F5A1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0011C5D3-CE58-4886-275F-2F1D368B2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&amp; AI Chatbot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04AEEB49-9EFD-A6DC-8E0A-8EFA93AC08C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9AF81-F45B-6B26-4441-980D9E468FE8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8D9DFCB-3811-E05C-8708-4F2C5811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53" y="1627210"/>
            <a:ext cx="1608162" cy="3177151"/>
          </a:xfrm>
          <a:prstGeom prst="rect">
            <a:avLst/>
          </a:prstGeom>
        </p:spPr>
      </p:pic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8F0CAC66-BC87-3B2C-D854-272D2FA1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4" y="1627210"/>
            <a:ext cx="1608162" cy="3177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D8521-7443-868F-AD9F-ADC04FA42A85}"/>
              </a:ext>
            </a:extLst>
          </p:cNvPr>
          <p:cNvSpPr txBox="1"/>
          <p:nvPr/>
        </p:nvSpPr>
        <p:spPr>
          <a:xfrm>
            <a:off x="-21062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</p:spTree>
    <p:extLst>
      <p:ext uri="{BB962C8B-B14F-4D97-AF65-F5344CB8AC3E}">
        <p14:creationId xmlns:p14="http://schemas.microsoft.com/office/powerpoint/2010/main" val="289616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B163A2-A816-A670-7131-39334C29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186"/>
            <a:ext cx="9144000" cy="45688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23E6C1-E754-E045-981B-0C49CBC97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069"/>
            <a:ext cx="9144000" cy="3585260"/>
          </a:xfrm>
          <a:prstGeom prst="rect">
            <a:avLst/>
          </a:prstGeom>
        </p:spPr>
      </p:pic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6CD2280F-1323-B761-E37E-537CF9F63225}"/>
              </a:ext>
            </a:extLst>
          </p:cNvPr>
          <p:cNvSpPr txBox="1">
            <a:spLocks/>
          </p:cNvSpPr>
          <p:nvPr/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Raleway" pitchFamily="2" charset="0"/>
              </a:rPr>
              <a:t>Landing website</a:t>
            </a:r>
          </a:p>
        </p:txBody>
      </p:sp>
    </p:spTree>
    <p:extLst>
      <p:ext uri="{BB962C8B-B14F-4D97-AF65-F5344CB8AC3E}">
        <p14:creationId xmlns:p14="http://schemas.microsoft.com/office/powerpoint/2010/main" val="140955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1C98-9C4E-4709-54AD-D2DCACCF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E135DDA-A5A9-D6C1-5DDF-E5D8F4E2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6828" y="1452863"/>
            <a:ext cx="2478594" cy="1697166"/>
          </a:xfrm>
          <a:prstGeom prst="rect">
            <a:avLst/>
          </a:prstGeom>
        </p:spPr>
      </p:pic>
      <p:pic>
        <p:nvPicPr>
          <p:cNvPr id="8" name="Picture 7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D17C6836-DA31-546C-77C7-AB6FF4E6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940" y="-2202651"/>
            <a:ext cx="2478593" cy="1692995"/>
          </a:xfrm>
          <a:prstGeom prst="rect">
            <a:avLst/>
          </a:prstGeom>
        </p:spPr>
      </p:pic>
      <p:pic>
        <p:nvPicPr>
          <p:cNvPr id="10" name="Picture 9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19ACFEB9-9A58-71B3-7327-7309FEB8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188" y="1454949"/>
            <a:ext cx="2472503" cy="1692995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94E364ED-1825-EE2C-D54C-61A1B228D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20736" y="3316995"/>
            <a:ext cx="2472502" cy="1510297"/>
          </a:xfrm>
          <a:prstGeom prst="rect">
            <a:avLst/>
          </a:prstGeom>
        </p:spPr>
      </p:pic>
      <p:pic>
        <p:nvPicPr>
          <p:cNvPr id="14" name="Picture 1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39F8CEFE-0460-059C-2325-6B424239C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706" y="5680893"/>
            <a:ext cx="2767263" cy="1692994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A3BB15D5-78DC-57DF-88A3-79203981F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7515" y="3225647"/>
            <a:ext cx="2852098" cy="16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7BDCC-632E-F3EE-750B-19D6D5E615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4815"/>
          <a:stretch/>
        </p:blipFill>
        <p:spPr>
          <a:xfrm>
            <a:off x="0" y="0"/>
            <a:ext cx="9144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7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0.36893 0.001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55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0.36979 0.000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8.64198E-7 L -0.40052 0.000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-0.38281 -0.001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9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9753E-6 L 0.00173 -0.477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388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00208 0.71389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720000" y="318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2"/>
          </p:nvPr>
        </p:nvSpPr>
        <p:spPr>
          <a:xfrm>
            <a:off x="1505425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3"/>
          </p:nvPr>
        </p:nvSpPr>
        <p:spPr>
          <a:xfrm>
            <a:off x="1505425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4"/>
          </p:nvPr>
        </p:nvSpPr>
        <p:spPr>
          <a:xfrm>
            <a:off x="4204650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5"/>
          </p:nvPr>
        </p:nvSpPr>
        <p:spPr>
          <a:xfrm>
            <a:off x="4204650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6"/>
          </p:nvPr>
        </p:nvSpPr>
        <p:spPr>
          <a:xfrm>
            <a:off x="6903975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7"/>
          </p:nvPr>
        </p:nvSpPr>
        <p:spPr>
          <a:xfrm>
            <a:off x="6903975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720025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8"/>
          </p:nvPr>
        </p:nvSpPr>
        <p:spPr>
          <a:xfrm>
            <a:off x="3389767" y="1740417"/>
            <a:ext cx="2364466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9"/>
          </p:nvPr>
        </p:nvSpPr>
        <p:spPr>
          <a:xfrm>
            <a:off x="6118575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13"/>
          </p:nvPr>
        </p:nvSpPr>
        <p:spPr>
          <a:xfrm>
            <a:off x="720025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4"/>
          </p:nvPr>
        </p:nvSpPr>
        <p:spPr>
          <a:xfrm>
            <a:off x="3419250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&amp; Limitation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5"/>
          </p:nvPr>
        </p:nvSpPr>
        <p:spPr>
          <a:xfrm>
            <a:off x="6118575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9C37D3E2-A206-2FA2-024B-D152F788D81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EF6DF53C-5C4D-EDCB-17EC-242D9CB6A87D}"/>
              </a:ext>
            </a:extLst>
          </p:cNvPr>
          <p:cNvSpPr txBox="1">
            <a:spLocks/>
          </p:cNvSpPr>
          <p:nvPr/>
        </p:nvSpPr>
        <p:spPr>
          <a:xfrm>
            <a:off x="1498603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5" name="Google Shape;257;p36">
            <a:extLst>
              <a:ext uri="{FF2B5EF4-FFF2-40B4-BE49-F238E27FC236}">
                <a16:creationId xmlns:a16="http://schemas.microsoft.com/office/drawing/2014/main" id="{D9D45566-5B2A-F4D0-C3E2-9B184AD4FBA1}"/>
              </a:ext>
            </a:extLst>
          </p:cNvPr>
          <p:cNvSpPr txBox="1">
            <a:spLocks/>
          </p:cNvSpPr>
          <p:nvPr/>
        </p:nvSpPr>
        <p:spPr>
          <a:xfrm>
            <a:off x="4204650" y="3685460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" name="Google Shape;260;p36">
            <a:extLst>
              <a:ext uri="{FF2B5EF4-FFF2-40B4-BE49-F238E27FC236}">
                <a16:creationId xmlns:a16="http://schemas.microsoft.com/office/drawing/2014/main" id="{E0C138B4-EE92-AB76-6522-A8BE5B92EE2E}"/>
              </a:ext>
            </a:extLst>
          </p:cNvPr>
          <p:cNvSpPr txBox="1">
            <a:spLocks/>
          </p:cNvSpPr>
          <p:nvPr/>
        </p:nvSpPr>
        <p:spPr>
          <a:xfrm>
            <a:off x="713203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Machine learning</a:t>
            </a:r>
          </a:p>
        </p:txBody>
      </p:sp>
      <p:sp>
        <p:nvSpPr>
          <p:cNvPr id="8" name="Google Shape;261;p36">
            <a:extLst>
              <a:ext uri="{FF2B5EF4-FFF2-40B4-BE49-F238E27FC236}">
                <a16:creationId xmlns:a16="http://schemas.microsoft.com/office/drawing/2014/main" id="{241B29F9-33C4-8169-D236-EC817E6CD194}"/>
              </a:ext>
            </a:extLst>
          </p:cNvPr>
          <p:cNvSpPr txBox="1">
            <a:spLocks/>
          </p:cNvSpPr>
          <p:nvPr/>
        </p:nvSpPr>
        <p:spPr>
          <a:xfrm>
            <a:off x="3419250" y="442302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56" name="Google Shape;257;p36">
            <a:extLst>
              <a:ext uri="{FF2B5EF4-FFF2-40B4-BE49-F238E27FC236}">
                <a16:creationId xmlns:a16="http://schemas.microsoft.com/office/drawing/2014/main" id="{47B3F4A4-A9E8-58FB-555E-50F51252DD97}"/>
              </a:ext>
            </a:extLst>
          </p:cNvPr>
          <p:cNvSpPr txBox="1">
            <a:spLocks/>
          </p:cNvSpPr>
          <p:nvPr/>
        </p:nvSpPr>
        <p:spPr>
          <a:xfrm>
            <a:off x="6910697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58" name="Google Shape;261;p36">
            <a:extLst>
              <a:ext uri="{FF2B5EF4-FFF2-40B4-BE49-F238E27FC236}">
                <a16:creationId xmlns:a16="http://schemas.microsoft.com/office/drawing/2014/main" id="{EAC80E11-2CCE-567F-C3FB-E4DFF5D3A24B}"/>
              </a:ext>
            </a:extLst>
          </p:cNvPr>
          <p:cNvSpPr txBox="1">
            <a:spLocks/>
          </p:cNvSpPr>
          <p:nvPr/>
        </p:nvSpPr>
        <p:spPr>
          <a:xfrm>
            <a:off x="6125297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build="p"/>
      <p:bldP spid="260" grpId="0" build="p"/>
      <p:bldP spid="261" grpId="0" build="p"/>
      <p:bldP spid="262" grpId="0" build="p"/>
      <p:bldP spid="263" grpId="0" build="p"/>
      <p:bldP spid="264" grpId="0" build="p"/>
      <p:bldP spid="3" grpId="0" animBg="1"/>
      <p:bldP spid="5" grpId="0" animBg="1"/>
      <p:bldP spid="7" grpId="0"/>
      <p:bldP spid="8" grpId="0"/>
      <p:bldP spid="56" grpId="0" animBg="1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370E-D7F4-5A95-66FA-A1776E8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F212EF-64D6-3D67-E83B-BE8F8BDA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047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9391-2333-4D38-4C48-EB221B39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09938-2822-D5BE-C105-EC74280A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4663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4A11-6C43-5D30-31DD-18DBF12B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FC8C86-6AF3-6E84-E73F-E17FBD15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8" b="14714"/>
          <a:stretch/>
        </p:blipFill>
        <p:spPr>
          <a:xfrm>
            <a:off x="1" y="819150"/>
            <a:ext cx="914399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608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44CBF-B4DA-9766-F28D-33D08B3F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439F8-CD2A-1098-EF13-BE592F1F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74" b="4574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DF978E02-E20B-9BD3-43D6-F0DBB62807F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" name="Google Shape;257;p36">
            <a:extLst>
              <a:ext uri="{FF2B5EF4-FFF2-40B4-BE49-F238E27FC236}">
                <a16:creationId xmlns:a16="http://schemas.microsoft.com/office/drawing/2014/main" id="{D89EBBD4-4A85-09A5-8B6B-6FA2D45704E4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0169619D-433F-BB0C-F735-052B13EAF626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DD3023F5-9556-11F1-5A16-3C492BBB142B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EA4DA392-0D6E-0945-2363-4F8A18EBFF6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3E265E93-97F4-0D38-3981-1F84C784893C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7C1EE8BC-7EE5-3D2D-FB5A-0CA4562F1AD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4" name="Google Shape;257;p36">
            <a:extLst>
              <a:ext uri="{FF2B5EF4-FFF2-40B4-BE49-F238E27FC236}">
                <a16:creationId xmlns:a16="http://schemas.microsoft.com/office/drawing/2014/main" id="{8C8DEC5C-5350-4EC0-D4A5-409E6795BC2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11249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868DBAA-4A82-5C7D-C404-68F8CEFA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27D8CD46-F50E-183E-D2F8-439D095B1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Technologies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8FFA1FA8-E258-B7F1-C7FB-238CD13E41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09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9090060-2ED2-2011-65E2-2FDFFA86FB9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22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8A774B2E-1283-D94C-74F0-F547712644F9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6219CBBB-DDE8-5283-62AD-51773F862F9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04CD956B-C928-B302-D5C6-5444786880BD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8371C15B-E199-DB3E-567C-97FC9BE815F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940E6A9D-EC3B-B934-02A4-CA727750F64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BA3B8FC-F8CD-2116-7E07-751195AE668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FDC17186-9698-0886-80FC-8ACE730E72B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0043F64-A218-035E-3785-CDC1DED9FD4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01489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BAEF533C-9B3A-AC45-222E-68AAA05A3094}"/>
              </a:ext>
            </a:extLst>
          </p:cNvPr>
          <p:cNvSpPr txBox="1">
            <a:spLocks/>
          </p:cNvSpPr>
          <p:nvPr/>
        </p:nvSpPr>
        <p:spPr>
          <a:xfrm>
            <a:off x="3308678" y="319847"/>
            <a:ext cx="359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8F12711A-A8DF-D8CA-105A-71F91BC9B2F8}"/>
              </a:ext>
            </a:extLst>
          </p:cNvPr>
          <p:cNvSpPr txBox="1">
            <a:spLocks/>
          </p:cNvSpPr>
          <p:nvPr/>
        </p:nvSpPr>
        <p:spPr>
          <a:xfrm>
            <a:off x="2934761" y="20544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8B5995-446B-8E49-DBFF-B44DF52C6966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437849-78C2-0150-A2FB-3F5DE919E1F8}"/>
              </a:ext>
            </a:extLst>
          </p:cNvPr>
          <p:cNvSpPr/>
          <p:nvPr/>
        </p:nvSpPr>
        <p:spPr>
          <a:xfrm>
            <a:off x="701040" y="4142701"/>
            <a:ext cx="3017520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CEBF5F-F91F-9176-1018-F95491F638F6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04E59-FF89-3567-D6AB-5048E251449A}"/>
              </a:ext>
            </a:extLst>
          </p:cNvPr>
          <p:cNvSpPr txBox="1"/>
          <p:nvPr/>
        </p:nvSpPr>
        <p:spPr>
          <a:xfrm>
            <a:off x="949161" y="4221567"/>
            <a:ext cx="252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Raleway" pitchFamily="2" charset="0"/>
              </a:rPr>
              <a:t>Frontend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FB230-AE5E-B55E-C5ED-A49B2612366C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C478D53-B233-21B0-2521-6890880D3B7D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14C1A5-3995-F1D1-F427-7C8EF0F4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252" y="1242154"/>
              <a:ext cx="707444" cy="70744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556861-E643-0C92-DA06-56E6C66CC773}"/>
                </a:ext>
              </a:extLst>
            </p:cNvPr>
            <p:cNvSpPr txBox="1"/>
            <p:nvPr/>
          </p:nvSpPr>
          <p:spPr>
            <a:xfrm>
              <a:off x="5388446" y="1887300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Flutter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3D921E-9447-0D43-AE88-74C0952892DD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Modern UI toolkit for building cross-platform applications from a single codebase.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provides a rich set of pre-built widgets, fast performance, and a reactive framework for building dynamic user interfaces.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6C363E6-A9A4-5EA6-007A-A995043460D3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FF77DDC-A785-0B5C-FD0F-70117AA3778B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FF73414-B2C5-DC24-11DA-69359861A710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EDDE14-CE92-E886-9BD0-A08F454D9474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Next.JS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8073B0-F6F1-C9F8-5554-9D3FE772024F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Popular React framework for building interactive user interfaces.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promotes the use of reusable components and server-side rendering for efficient performance and seamless experience.</a:t>
                </a:r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A741AA0-4112-67D3-3E09-2D82BA62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87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  <p:bldP spid="33" grpId="0" animBg="1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FFC67-3EE7-9829-EFEC-092C4767C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0CAE0C-E37C-9948-D186-345A4841C208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36697D3-5358-A2E3-4395-3712D7B7797E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DABD5E6-BA96-7601-DD73-2CD91DC19A8F}"/>
              </a:ext>
            </a:extLst>
          </p:cNvPr>
          <p:cNvSpPr/>
          <p:nvPr/>
        </p:nvSpPr>
        <p:spPr>
          <a:xfrm>
            <a:off x="3063240" y="4142701"/>
            <a:ext cx="3017520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4C3563-0D18-B72C-35F2-DC20EBE21867}"/>
              </a:ext>
            </a:extLst>
          </p:cNvPr>
          <p:cNvSpPr txBox="1"/>
          <p:nvPr/>
        </p:nvSpPr>
        <p:spPr>
          <a:xfrm>
            <a:off x="3311361" y="4221567"/>
            <a:ext cx="252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Raleway" pitchFamily="2" charset="0"/>
              </a:rPr>
              <a:t>Backend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87D3F2-6000-4029-9142-90E18C3E6013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F39A3F0-B87A-D857-6F23-146346965B14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AA59CD-2789-3452-7A1E-5AC03FF0F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103C53-FB39-F8D7-1EA8-D8B757094BFD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Express.JS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D95D1B-DFFF-70E4-4314-1E4F5A815BE1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Express.js is a server-side JavaScript framework designed for building scalable and fast web applications.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is used in this project to handle real-time operations, such as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sending notifications and managing user sessions.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D039ED4-AFC6-C533-C042-6F5CE4E95FAB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4ACD46-C59B-D805-64F5-583CD3689BC3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01D35DF-0719-0E60-33EB-460A7F9FE91B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37CEB2-1678-70C5-7AF0-D75CA18538FE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Flask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AA7D70-77FF-E1DE-9E72-7F178A43A629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Flask is a lightweight Python web framework ideal for creating robust back-end services and APIs.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is used in this project to handle operations with the model and </a:t>
                </a:r>
              </a:p>
              <a:p>
                <a:r>
                  <a:rPr lang="en-US" dirty="0">
                    <a:latin typeface="Raleway" pitchFamily="2" charset="0"/>
                  </a:rPr>
                  <a:t>      AI-based requests.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0AD125-5611-8E9F-06FF-CEBEF6C7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7" name="Google Shape;252;p36">
            <a:extLst>
              <a:ext uri="{FF2B5EF4-FFF2-40B4-BE49-F238E27FC236}">
                <a16:creationId xmlns:a16="http://schemas.microsoft.com/office/drawing/2014/main" id="{4916DBF2-D4FE-8631-B500-2D646F7C9727}"/>
              </a:ext>
            </a:extLst>
          </p:cNvPr>
          <p:cNvSpPr txBox="1">
            <a:spLocks/>
          </p:cNvSpPr>
          <p:nvPr/>
        </p:nvSpPr>
        <p:spPr>
          <a:xfrm>
            <a:off x="3037619" y="319847"/>
            <a:ext cx="39057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8" name="Google Shape;270;p37">
            <a:extLst>
              <a:ext uri="{FF2B5EF4-FFF2-40B4-BE49-F238E27FC236}">
                <a16:creationId xmlns:a16="http://schemas.microsoft.com/office/drawing/2014/main" id="{E81FBF64-AECA-A321-5179-DED63BBD29C9}"/>
              </a:ext>
            </a:extLst>
          </p:cNvPr>
          <p:cNvSpPr txBox="1">
            <a:spLocks/>
          </p:cNvSpPr>
          <p:nvPr/>
        </p:nvSpPr>
        <p:spPr>
          <a:xfrm>
            <a:off x="2200599" y="173707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81485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10388-8811-50B6-D7B5-D6594D788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A10838-ABF5-A898-70C9-5D30396670CF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61315E-6A93-2DDA-0822-E7EC903382DC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7ABCB48-2B2D-BB69-F452-0BF69DD51542}"/>
              </a:ext>
            </a:extLst>
          </p:cNvPr>
          <p:cNvSpPr/>
          <p:nvPr/>
        </p:nvSpPr>
        <p:spPr>
          <a:xfrm>
            <a:off x="5425440" y="4142701"/>
            <a:ext cx="3017520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947AB3-187B-AD09-60AD-BF5998685F03}"/>
              </a:ext>
            </a:extLst>
          </p:cNvPr>
          <p:cNvSpPr txBox="1"/>
          <p:nvPr/>
        </p:nvSpPr>
        <p:spPr>
          <a:xfrm>
            <a:off x="5425441" y="4221567"/>
            <a:ext cx="3017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Raleway" pitchFamily="2" charset="0"/>
              </a:rPr>
              <a:t>Version control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BF9AE7-4F91-AC52-74ED-DCD6350D0D4C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F5E6AA3-E6A5-A234-0847-BF008D601A94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44DB90-7AD2-E964-2604-843D7566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AEABB4-A263-0945-615A-2CF2A9740911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Git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2C5127-754D-E53D-598C-39369A5EA031}"/>
                </a:ext>
              </a:extLst>
            </p:cNvPr>
            <p:cNvSpPr txBox="1"/>
            <p:nvPr/>
          </p:nvSpPr>
          <p:spPr>
            <a:xfrm>
              <a:off x="4572000" y="2482280"/>
              <a:ext cx="37440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It enables developers to: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 Track changes to the codebase.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Revert to earlier versions when needed</a:t>
              </a:r>
              <a:endParaRPr lang="en-US" dirty="0">
                <a:latin typeface="Raleway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6B64B7-6D41-2A05-0388-06B9CFD25D8A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780BEA-70D9-710A-FD67-03BECE275F4D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910AB34-8902-6D81-1489-DF19E74FDB43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548971-85F6-6E5E-651C-9C02D3FF9795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GitHub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D7E694-EA2D-3F4D-B86E-3585B4905678}"/>
                  </a:ext>
                </a:extLst>
              </p:cNvPr>
              <p:cNvSpPr txBox="1"/>
              <p:nvPr/>
            </p:nvSpPr>
            <p:spPr>
              <a:xfrm>
                <a:off x="4568800" y="2558853"/>
                <a:ext cx="374407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GitHub is cloud-based hosting services for git repositories.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It provides remote collaboration feature</a:t>
                </a:r>
                <a:endParaRPr lang="en-US" dirty="0">
                  <a:latin typeface="Raleway" pitchFamily="2" charset="0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59D9A3-641F-B169-3377-5908328C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" name="Google Shape;252;p36">
            <a:extLst>
              <a:ext uri="{FF2B5EF4-FFF2-40B4-BE49-F238E27FC236}">
                <a16:creationId xmlns:a16="http://schemas.microsoft.com/office/drawing/2014/main" id="{01C41F0F-6503-61BF-9CC3-9381A712BD72}"/>
              </a:ext>
            </a:extLst>
          </p:cNvPr>
          <p:cNvSpPr txBox="1">
            <a:spLocks/>
          </p:cNvSpPr>
          <p:nvPr/>
        </p:nvSpPr>
        <p:spPr>
          <a:xfrm>
            <a:off x="3037619" y="319847"/>
            <a:ext cx="39057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4" name="Google Shape;270;p37">
            <a:extLst>
              <a:ext uri="{FF2B5EF4-FFF2-40B4-BE49-F238E27FC236}">
                <a16:creationId xmlns:a16="http://schemas.microsoft.com/office/drawing/2014/main" id="{B47E18DC-75B4-B32B-49AD-25ACEFB4EA1E}"/>
              </a:ext>
            </a:extLst>
          </p:cNvPr>
          <p:cNvSpPr txBox="1">
            <a:spLocks/>
          </p:cNvSpPr>
          <p:nvPr/>
        </p:nvSpPr>
        <p:spPr>
          <a:xfrm>
            <a:off x="2200599" y="173707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6681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9B6F36F-4359-6F97-07C6-7F78353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872A246-2ECB-52B7-26E7-64010D87862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pic>
        <p:nvPicPr>
          <p:cNvPr id="8" name="Picture 7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0DE00672-95EA-5DA4-5447-924B3041E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15" y="194310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E6C0948-DC06-271C-5C49-B4AE071F1D0E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</a:t>
            </a:r>
          </a:p>
        </p:txBody>
      </p:sp>
      <p:sp>
        <p:nvSpPr>
          <p:cNvPr id="11" name="Google Shape;253;p36">
            <a:extLst>
              <a:ext uri="{FF2B5EF4-FFF2-40B4-BE49-F238E27FC236}">
                <a16:creationId xmlns:a16="http://schemas.microsoft.com/office/drawing/2014/main" id="{1A8BC3A9-4555-AF8A-FE71-168AC92999C5}"/>
              </a:ext>
            </a:extLst>
          </p:cNvPr>
          <p:cNvSpPr txBox="1">
            <a:spLocks/>
          </p:cNvSpPr>
          <p:nvPr/>
        </p:nvSpPr>
        <p:spPr>
          <a:xfrm>
            <a:off x="3941489" y="1349970"/>
            <a:ext cx="1261022" cy="12217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2" name="Google Shape;259;p36">
            <a:extLst>
              <a:ext uri="{FF2B5EF4-FFF2-40B4-BE49-F238E27FC236}">
                <a16:creationId xmlns:a16="http://schemas.microsoft.com/office/drawing/2014/main" id="{F023E886-106D-5A5B-07E5-88B20F883B51}"/>
              </a:ext>
            </a:extLst>
          </p:cNvPr>
          <p:cNvSpPr txBox="1">
            <a:spLocks/>
          </p:cNvSpPr>
          <p:nvPr/>
        </p:nvSpPr>
        <p:spPr>
          <a:xfrm>
            <a:off x="3187905" y="2978199"/>
            <a:ext cx="276819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Raleway" pitchFamily="2" charset="0"/>
              </a:rPr>
              <a:t>Motivation</a:t>
            </a:r>
            <a:endParaRPr lang="en-US" sz="28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31" name="Google Shape;255;p36">
            <a:extLst>
              <a:ext uri="{FF2B5EF4-FFF2-40B4-BE49-F238E27FC236}">
                <a16:creationId xmlns:a16="http://schemas.microsoft.com/office/drawing/2014/main" id="{70FFFE20-56E5-6839-D397-B3D52CCFA0A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4" name="Google Shape;257;p36">
            <a:extLst>
              <a:ext uri="{FF2B5EF4-FFF2-40B4-BE49-F238E27FC236}">
                <a16:creationId xmlns:a16="http://schemas.microsoft.com/office/drawing/2014/main" id="{6CC31FEC-AF62-FFD4-2AED-4D366E91F018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6518496D-D71D-44E8-142F-31BF713B43F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EE3184BA-405C-2412-13A0-F235CF3C783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F17BDD24-A406-3609-8495-A93DE49CB0E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0B5607C8-DB95-398F-3BE4-F7A31D2C98A5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40" name="Google Shape;254;p36">
            <a:extLst>
              <a:ext uri="{FF2B5EF4-FFF2-40B4-BE49-F238E27FC236}">
                <a16:creationId xmlns:a16="http://schemas.microsoft.com/office/drawing/2014/main" id="{9F367330-F9B5-E602-949F-0F9859FF9DE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41" name="Google Shape;257;p36">
            <a:extLst>
              <a:ext uri="{FF2B5EF4-FFF2-40B4-BE49-F238E27FC236}">
                <a16:creationId xmlns:a16="http://schemas.microsoft.com/office/drawing/2014/main" id="{9F019CAD-2CE5-3EEF-A340-B7D9D9EF7AE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A4F53F4-52BE-E035-58BA-167766F7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25AD74E-D24D-9128-46AA-1A79BEE0A4A1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9B6DE2A4-3AF3-7B17-6E18-9DFC8BD073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3560" y="357786"/>
            <a:ext cx="2256880" cy="646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9345A8F4-711C-73EE-F1FE-9DE6DB9E1D2B}"/>
              </a:ext>
            </a:extLst>
          </p:cNvPr>
          <p:cNvSpPr txBox="1">
            <a:spLocks/>
          </p:cNvSpPr>
          <p:nvPr/>
        </p:nvSpPr>
        <p:spPr>
          <a:xfrm>
            <a:off x="720000" y="891347"/>
            <a:ext cx="770400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</a:endParaRP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Alzheimer's impairs memory, challenging patients and caregivers.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Traditional care is inefficient, requiring constant supervision.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Technology boosts patient independence and reduces caregiver strain.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Emergencies can occur unexpectedly in our interconnected world.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ReMind integrates AI, tracking, and reminders for better support.</a:t>
            </a:r>
          </a:p>
        </p:txBody>
      </p:sp>
      <p:sp>
        <p:nvSpPr>
          <p:cNvPr id="5" name="Google Shape;255;p36">
            <a:extLst>
              <a:ext uri="{FF2B5EF4-FFF2-40B4-BE49-F238E27FC236}">
                <a16:creationId xmlns:a16="http://schemas.microsoft.com/office/drawing/2014/main" id="{F1716525-33FC-3817-346F-D90491A0A02D}"/>
              </a:ext>
            </a:extLst>
          </p:cNvPr>
          <p:cNvSpPr txBox="1">
            <a:spLocks/>
          </p:cNvSpPr>
          <p:nvPr/>
        </p:nvSpPr>
        <p:spPr>
          <a:xfrm>
            <a:off x="2503051" y="27139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5" name="Google Shape;255;p36">
            <a:extLst>
              <a:ext uri="{FF2B5EF4-FFF2-40B4-BE49-F238E27FC236}">
                <a16:creationId xmlns:a16="http://schemas.microsoft.com/office/drawing/2014/main" id="{AC4C0A88-434D-F795-9944-8B90B8B6ECF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6" name="Google Shape;257;p36">
            <a:extLst>
              <a:ext uri="{FF2B5EF4-FFF2-40B4-BE49-F238E27FC236}">
                <a16:creationId xmlns:a16="http://schemas.microsoft.com/office/drawing/2014/main" id="{7941E862-2F13-5966-124B-DCBAE691AD7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7" name="Google Shape;254;p36">
            <a:extLst>
              <a:ext uri="{FF2B5EF4-FFF2-40B4-BE49-F238E27FC236}">
                <a16:creationId xmlns:a16="http://schemas.microsoft.com/office/drawing/2014/main" id="{2389C28B-581A-BC66-ED88-9DB998E89BF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8" name="Google Shape;254;p36">
            <a:extLst>
              <a:ext uri="{FF2B5EF4-FFF2-40B4-BE49-F238E27FC236}">
                <a16:creationId xmlns:a16="http://schemas.microsoft.com/office/drawing/2014/main" id="{23564B7E-310E-9B0E-E90A-4E2257EAB0A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9" name="Google Shape;254;p36">
            <a:extLst>
              <a:ext uri="{FF2B5EF4-FFF2-40B4-BE49-F238E27FC236}">
                <a16:creationId xmlns:a16="http://schemas.microsoft.com/office/drawing/2014/main" id="{60098E58-DB29-2411-C836-99D697A10D5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0" name="Google Shape;254;p36">
            <a:extLst>
              <a:ext uri="{FF2B5EF4-FFF2-40B4-BE49-F238E27FC236}">
                <a16:creationId xmlns:a16="http://schemas.microsoft.com/office/drawing/2014/main" id="{D4F680E9-EB20-8966-702E-BC982EA50311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6DC69E34-4887-F2A3-EAB1-700D0F0F6877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50FBAA5A-DFA2-6FBC-BB15-0115774BAA99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4348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4FC8F8F-5BB3-936A-058F-41324B4D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26C5E92-1AB0-13F7-11DE-2A611B1C0F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Definition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16C38AF-9E1D-7D11-9F60-9887E0BC08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86103002-3060-A4E8-E462-76D98ABFF35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6</a:t>
            </a:r>
          </a:p>
        </p:txBody>
      </p:sp>
      <p:sp>
        <p:nvSpPr>
          <p:cNvPr id="19" name="Google Shape;255;p36">
            <a:extLst>
              <a:ext uri="{FF2B5EF4-FFF2-40B4-BE49-F238E27FC236}">
                <a16:creationId xmlns:a16="http://schemas.microsoft.com/office/drawing/2014/main" id="{76D4E23D-5E3E-6938-5368-5D0CB5E275E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0" name="Google Shape;257;p36">
            <a:extLst>
              <a:ext uri="{FF2B5EF4-FFF2-40B4-BE49-F238E27FC236}">
                <a16:creationId xmlns:a16="http://schemas.microsoft.com/office/drawing/2014/main" id="{578BA799-DB36-926F-36EE-3161332276F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FF2DBA6B-3FE1-67B0-A2E2-15B638EEB4FA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69C57AD8-33B3-46E6-802C-657865F66BB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DB0B77E3-E6CC-FE68-E7A0-9EEDC58F3D57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0EFEEDAF-290A-A173-E1A3-19DA1E9D21B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436FD5B5-6FFD-5261-1DE6-2A3C36AEA60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6" name="Google Shape;257;p36">
            <a:extLst>
              <a:ext uri="{FF2B5EF4-FFF2-40B4-BE49-F238E27FC236}">
                <a16:creationId xmlns:a16="http://schemas.microsoft.com/office/drawing/2014/main" id="{B83E1C67-5930-179A-9307-C77085C3E085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540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672F2BA-790F-ECEA-6A9F-C7435682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FD35EF87-FD87-40B6-42ED-7110469F1D4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7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4CC07B12-6701-A9BE-96E3-618F6F209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9440" y="466461"/>
            <a:ext cx="36386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A7DE5CBE-4206-4AB3-69BE-1AEF1A3B053E}"/>
              </a:ext>
            </a:extLst>
          </p:cNvPr>
          <p:cNvSpPr txBox="1">
            <a:spLocks/>
          </p:cNvSpPr>
          <p:nvPr/>
        </p:nvSpPr>
        <p:spPr>
          <a:xfrm>
            <a:off x="447040" y="737543"/>
            <a:ext cx="8463280" cy="36810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Memory-related challenges impact daily life, especially for individuals with cognitive impairments.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Forgetting important tasks, medications, or appointments can lead to serious consequences.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Existing reminder systems lack personalization and adaptability to individual needs.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Staying with a caregiver in same place all time isn’t an efficient solution.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The current landscape lacks a smart, user-friendly, and unified solution for effective memory assistance.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93C5B6C9-A9E4-4DF2-EA71-34AA10A47AE5}"/>
              </a:ext>
            </a:extLst>
          </p:cNvPr>
          <p:cNvSpPr txBox="1">
            <a:spLocks/>
          </p:cNvSpPr>
          <p:nvPr/>
        </p:nvSpPr>
        <p:spPr>
          <a:xfrm>
            <a:off x="2198931" y="32156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2" name="Google Shape;255;p36">
            <a:extLst>
              <a:ext uri="{FF2B5EF4-FFF2-40B4-BE49-F238E27FC236}">
                <a16:creationId xmlns:a16="http://schemas.microsoft.com/office/drawing/2014/main" id="{548FF395-72D1-FEF5-F99A-8E800545CC7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2196B970-43BB-0E11-5602-719663549292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4" name="Google Shape;254;p36">
            <a:extLst>
              <a:ext uri="{FF2B5EF4-FFF2-40B4-BE49-F238E27FC236}">
                <a16:creationId xmlns:a16="http://schemas.microsoft.com/office/drawing/2014/main" id="{C3FE8031-8E8A-1869-6340-E915DF4DC2E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5" name="Google Shape;254;p36">
            <a:extLst>
              <a:ext uri="{FF2B5EF4-FFF2-40B4-BE49-F238E27FC236}">
                <a16:creationId xmlns:a16="http://schemas.microsoft.com/office/drawing/2014/main" id="{3F0D46EB-E2EA-F1B1-9928-E154CFD8CE1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F1DC5B9C-9DB4-1D42-A5A1-0A32C06F1F6C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7A2E3C2F-A080-F163-935D-8D566B388F9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48AF189A-8650-29F8-2449-3383131DDF5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9" name="Google Shape;257;p36">
            <a:extLst>
              <a:ext uri="{FF2B5EF4-FFF2-40B4-BE49-F238E27FC236}">
                <a16:creationId xmlns:a16="http://schemas.microsoft.com/office/drawing/2014/main" id="{1B47657C-56D0-0DB2-EE18-11F8B7C74CD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1834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BB9E1F10-F86C-1AD8-06AC-DB6FE07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900C9BC-8923-9B00-C6B4-420233090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Objective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C1E54EA-9A2D-252F-AC47-549A245708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E3FBD88C-CB57-CD65-23C0-6FE9F4717C0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8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122E288-38E1-147E-F643-6280C8CEC326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238BA21-E795-9727-11B5-5028E949C3AC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2481AE5F-1840-D3F5-098E-410B2F0DAD7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E28D2374-2910-73F9-DC98-9D1CC15904D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26C1B98-D5F9-62AE-9A60-8285A00BB76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051A359-9F44-7B57-884A-26E5392BB9E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18BDC5C4-B039-49D4-57D2-3D5AFF45148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41084885-6F2F-2C54-FF59-43143175F9A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0333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D127AE5A-6E5C-A421-815B-CBA6EE48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58FC55FE-7702-634B-4F3E-40DBF3DEC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117" y="345334"/>
            <a:ext cx="2454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3922C50D-5717-D0B2-BBD9-8488AB328AA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9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27765493-4122-232B-7254-B24F1D3CCB8C}"/>
              </a:ext>
            </a:extLst>
          </p:cNvPr>
          <p:cNvSpPr txBox="1">
            <a:spLocks/>
          </p:cNvSpPr>
          <p:nvPr/>
        </p:nvSpPr>
        <p:spPr>
          <a:xfrm>
            <a:off x="831760" y="919261"/>
            <a:ext cx="6495284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project aims to tackle these issues by: 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Developing smart and adaptive reminder solutions.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Creating a comprehensive platform that supports individuals with memory challenges.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Helping users manage daily tasks, medications, and appointments efficiently.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Providing remote monitoring and assistance without requiring constant physical presence.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Track and monitor people you care about.</a:t>
            </a:r>
          </a:p>
          <a:p>
            <a:pPr lvl="2">
              <a:spcAft>
                <a:spcPts val="16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By Addressing these concerns, we strive to make our world safer and healthier place for everyone.</a:t>
            </a:r>
          </a:p>
        </p:txBody>
      </p:sp>
      <p:pic>
        <p:nvPicPr>
          <p:cNvPr id="4" name="Picture 3" descr="A person standing next to a staircase&#10;&#10;Description automatically generated">
            <a:extLst>
              <a:ext uri="{FF2B5EF4-FFF2-40B4-BE49-F238E27FC236}">
                <a16:creationId xmlns:a16="http://schemas.microsoft.com/office/drawing/2014/main" id="{1D9B136A-928A-E676-2B11-CF9F5475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84" y="2091673"/>
            <a:ext cx="1625765" cy="1517904"/>
          </a:xfrm>
          <a:prstGeom prst="rect">
            <a:avLst/>
          </a:prstGeom>
        </p:spPr>
      </p:pic>
      <p:sp>
        <p:nvSpPr>
          <p:cNvPr id="12" name="Google Shape;255;p36">
            <a:extLst>
              <a:ext uri="{FF2B5EF4-FFF2-40B4-BE49-F238E27FC236}">
                <a16:creationId xmlns:a16="http://schemas.microsoft.com/office/drawing/2014/main" id="{7C978DB1-6B60-295E-4862-999315D74FBC}"/>
              </a:ext>
            </a:extLst>
          </p:cNvPr>
          <p:cNvSpPr txBox="1">
            <a:spLocks/>
          </p:cNvSpPr>
          <p:nvPr/>
        </p:nvSpPr>
        <p:spPr>
          <a:xfrm>
            <a:off x="2971091" y="222046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D415BC25-BFDA-0436-D4AF-F13305A411B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0E9E63C2-7361-7EFF-6179-98386708EE2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168FB6B8-1CAB-6DC4-FEE5-CC7C3AB5E483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F26954D-61A8-7034-C645-E036D2694CE4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D4A2A276-7CB9-6076-95BA-490CD6C5F68F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755426D8-8DF3-607F-3763-949EB97F294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6E59F71-7C37-6745-238C-E6FAF3DF4D1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25BAEEB8-C6A0-A60D-9CDC-FAAD7B2D036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309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</p:bldLst>
  </p:timing>
</p:sld>
</file>

<file path=ppt/theme/theme1.xml><?xml version="1.0" encoding="utf-8"?>
<a:theme xmlns:a="http://schemas.openxmlformats.org/drawingml/2006/main" name="Gallbladder Surgery Case Report by Slidesgo">
  <a:themeElements>
    <a:clrScheme name="Simple Light">
      <a:dk1>
        <a:srgbClr val="152933"/>
      </a:dk1>
      <a:lt1>
        <a:srgbClr val="F3F3F3"/>
      </a:lt1>
      <a:dk2>
        <a:srgbClr val="7AB3D2"/>
      </a:dk2>
      <a:lt2>
        <a:srgbClr val="A0D0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9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A73B94-8303-47EE-8A07-8BD61D90E8E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713C0147A7042B42C78ACF3AA9CFA" ma:contentTypeVersion="2" ma:contentTypeDescription="Create a new document." ma:contentTypeScope="" ma:versionID="79570756e3c367afa8a4cf53159d4510">
  <xsd:schema xmlns:xsd="http://www.w3.org/2001/XMLSchema" xmlns:xs="http://www.w3.org/2001/XMLSchema" xmlns:p="http://schemas.microsoft.com/office/2006/metadata/properties" xmlns:ns3="d56555c0-042c-4449-8a26-fd72c4929665" targetNamespace="http://schemas.microsoft.com/office/2006/metadata/properties" ma:root="true" ma:fieldsID="2e3676bef600e3ef27b3f690fea59174" ns3:_="">
    <xsd:import namespace="d56555c0-042c-4449-8a26-fd72c4929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555c0-042c-4449-8a26-fd72c4929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87712F-AFD3-43A5-B92F-6C9625B8EF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57A0-254F-4F2B-8109-5CD4AC4C97D9}">
  <ds:schemaRefs>
    <ds:schemaRef ds:uri="d56555c0-042c-4449-8a26-fd72c4929665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231C489-CCCC-4813-B45C-2598CAB0A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555c0-042c-4449-8a26-fd72c4929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1304</Words>
  <Application>Microsoft Office PowerPoint</Application>
  <PresentationFormat>On-screen Show (16:9)</PresentationFormat>
  <Paragraphs>446</Paragraphs>
  <Slides>38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Raleway</vt:lpstr>
      <vt:lpstr>Lato</vt:lpstr>
      <vt:lpstr>Nunito</vt:lpstr>
      <vt:lpstr>Courier New</vt:lpstr>
      <vt:lpstr>Arial</vt:lpstr>
      <vt:lpstr>Gallbladder Surgery Case Report by Slidesgo</vt:lpstr>
      <vt:lpstr>PowerPoint Presentation</vt:lpstr>
      <vt:lpstr>Team Members</vt:lpstr>
      <vt:lpstr>Table of contents</vt:lpstr>
      <vt:lpstr>PowerPoint Presentation</vt:lpstr>
      <vt:lpstr>Motivation</vt:lpstr>
      <vt:lpstr>Problem Definition</vt:lpstr>
      <vt:lpstr>Problem Definition</vt:lpstr>
      <vt:lpstr>Objective</vt:lpstr>
      <vt:lpstr>Objective</vt:lpstr>
      <vt:lpstr>Solution</vt:lpstr>
      <vt:lpstr>Solution</vt:lpstr>
      <vt:lpstr>PowerPoint Presentation</vt:lpstr>
      <vt:lpstr>PowerPoint Presentation</vt:lpstr>
      <vt:lpstr>Scope &amp; Limitation</vt:lpstr>
      <vt:lpstr>PowerPoint Presentation</vt:lpstr>
      <vt:lpstr>PowerPoint Presentation</vt:lpstr>
      <vt:lpstr>Related Work</vt:lpstr>
      <vt:lpstr>PowerPoint Presentation</vt:lpstr>
      <vt:lpstr>PowerPoint Presentation</vt:lpstr>
      <vt:lpstr>Machine Learning</vt:lpstr>
      <vt:lpstr>Machine Learning </vt:lpstr>
      <vt:lpstr>Prototype</vt:lpstr>
      <vt:lpstr>Linking Patient with caregiver</vt:lpstr>
      <vt:lpstr>Emergency Request (SOS)</vt:lpstr>
      <vt:lpstr>Memory Games</vt:lpstr>
      <vt:lpstr>Medicine Reminder</vt:lpstr>
      <vt:lpstr>Community &amp; AI Chatbot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M. Bakry</dc:creator>
  <cp:lastModifiedBy>محمود سيد عبد العاطى محمد</cp:lastModifiedBy>
  <cp:revision>24</cp:revision>
  <dcterms:modified xsi:type="dcterms:W3CDTF">2025-02-11T12:12:31Z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0x010100E4D713C0147A7042B42C78ACF3AA9CFA</vt:lpwstr>
  </property>
</Properties>
</file>